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306" r:id="rId5"/>
    <p:sldId id="308" r:id="rId6"/>
    <p:sldId id="310" r:id="rId7"/>
    <p:sldId id="312" r:id="rId8"/>
    <p:sldId id="313" r:id="rId9"/>
    <p:sldId id="314" r:id="rId10"/>
    <p:sldId id="315" r:id="rId11"/>
    <p:sldId id="316" r:id="rId12"/>
    <p:sldId id="274" r:id="rId13"/>
  </p:sldIdLst>
  <p:sldSz cx="12192000" cy="6858000"/>
  <p:notesSz cx="6858000" cy="9144000"/>
  <p:custDataLst>
    <p:tags r:id="rId1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2/11/2019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7.wav"/><Relationship Id="rId3" Type="http://schemas.openxmlformats.org/officeDocument/2006/relationships/audio" Target="../media/audio36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3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" Type="http://schemas.openxmlformats.org/officeDocument/2006/relationships/audio" Target="../media/audio1.wav"/><Relationship Id="rId21" Type="http://schemas.openxmlformats.org/officeDocument/2006/relationships/image" Target="../media/image4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4.wav"/><Relationship Id="rId20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image" Target="../media/image6.png"/><Relationship Id="rId10" Type="http://schemas.openxmlformats.org/officeDocument/2006/relationships/audio" Target="../media/audio8.wav"/><Relationship Id="rId19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20.wav"/><Relationship Id="rId11" Type="http://schemas.openxmlformats.org/officeDocument/2006/relationships/image" Target="../media/image5.png"/><Relationship Id="rId5" Type="http://schemas.openxmlformats.org/officeDocument/2006/relationships/audio" Target="../media/audio19.wav"/><Relationship Id="rId10" Type="http://schemas.openxmlformats.org/officeDocument/2006/relationships/image" Target="../media/image4.png"/><Relationship Id="rId4" Type="http://schemas.openxmlformats.org/officeDocument/2006/relationships/audio" Target="../media/audio18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13" Type="http://schemas.openxmlformats.org/officeDocument/2006/relationships/image" Target="../media/image9.png"/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25.wav"/><Relationship Id="rId11" Type="http://schemas.openxmlformats.org/officeDocument/2006/relationships/image" Target="../media/image4.png"/><Relationship Id="rId5" Type="http://schemas.openxmlformats.org/officeDocument/2006/relationships/audio" Target="../media/audio24.wav"/><Relationship Id="rId10" Type="http://schemas.openxmlformats.org/officeDocument/2006/relationships/image" Target="../media/image2.png"/><Relationship Id="rId4" Type="http://schemas.openxmlformats.org/officeDocument/2006/relationships/audio" Target="../media/audio23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8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29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30.wav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audio" Target="../media/audio32.wav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audio31.wav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3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34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3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audio" Target="../media/audio3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5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065513"/>
            <a:ext cx="6014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DOĞAL SAYILARLA TOPLAMA İŞLEMİ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2535209"/>
            <a:ext cx="617669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Toplamanın bir araya getirme, ekleme ve çoğaltma anlamlarını fark eder.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Toplamları 20’ ye kadar olan iki doğal sayının toplamını bulur, matematik cümlesini yazar ve modelle gösterir.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2 - 2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12464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+mj-lt"/>
              </a:rPr>
              <a:t>Aşağıdaki toplama işlemlerinde doğru olanlarda yeşil </a:t>
            </a:r>
            <a:r>
              <a:rPr lang="tr-TR" sz="2500" dirty="0" err="1">
                <a:solidFill>
                  <a:srgbClr val="000000"/>
                </a:solidFill>
                <a:latin typeface="+mj-lt"/>
              </a:rPr>
              <a:t>bütona</a:t>
            </a:r>
            <a:r>
              <a:rPr lang="tr-TR" sz="2500" dirty="0">
                <a:solidFill>
                  <a:srgbClr val="000000"/>
                </a:solidFill>
                <a:latin typeface="+mj-lt"/>
              </a:rPr>
              <a:t>, yanlış olanlarda kırmızı </a:t>
            </a:r>
            <a:r>
              <a:rPr lang="tr-TR" sz="2500" dirty="0" err="1">
                <a:solidFill>
                  <a:srgbClr val="000000"/>
                </a:solidFill>
                <a:latin typeface="+mj-lt"/>
              </a:rPr>
              <a:t>bütona</a:t>
            </a:r>
            <a:r>
              <a:rPr lang="tr-TR" sz="2500" dirty="0">
                <a:solidFill>
                  <a:srgbClr val="000000"/>
                </a:solidFill>
                <a:latin typeface="+mj-lt"/>
              </a:rPr>
              <a:t> tıklayınız.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2762093" y="2230950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2042100" y="2947341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2716191" y="2895157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2430897" y="3778767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13</a:t>
            </a:r>
          </a:p>
        </p:txBody>
      </p:sp>
      <p:cxnSp>
        <p:nvCxnSpPr>
          <p:cNvPr id="57" name="Düz Bağlayıcı 56"/>
          <p:cNvCxnSpPr/>
          <p:nvPr/>
        </p:nvCxnSpPr>
        <p:spPr>
          <a:xfrm>
            <a:off x="2183903" y="3730652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Yuvarlatılmış Dikdörtgen 1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2240897" y="4671884"/>
            <a:ext cx="543351" cy="6151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D</a:t>
            </a:r>
          </a:p>
        </p:txBody>
      </p:sp>
      <p:sp>
        <p:nvSpPr>
          <p:cNvPr id="18" name="Yuvarlatılmış Dikdörtgen 17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2839086" y="4682987"/>
            <a:ext cx="543351" cy="6151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Y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491990" y="2230950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3792157" y="2947341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466248" y="2895157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4140932" y="3757926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15</a:t>
            </a:r>
          </a:p>
        </p:txBody>
      </p:sp>
      <p:cxnSp>
        <p:nvCxnSpPr>
          <p:cNvPr id="23" name="Düz Bağlayıcı 22"/>
          <p:cNvCxnSpPr/>
          <p:nvPr/>
        </p:nvCxnSpPr>
        <p:spPr>
          <a:xfrm>
            <a:off x="3933960" y="3730652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Yuvarlatılmış Dikdörtgen 23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3990954" y="4671884"/>
            <a:ext cx="543351" cy="6151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D</a:t>
            </a:r>
          </a:p>
        </p:txBody>
      </p:sp>
      <p:sp>
        <p:nvSpPr>
          <p:cNvPr id="25" name="Yuvarlatılmış Dikdörtgen 24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4589143" y="4682987"/>
            <a:ext cx="543351" cy="6151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Y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6255964" y="2230950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7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5535971" y="2947341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6210062" y="2895157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5903417" y="3747956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13</a:t>
            </a:r>
          </a:p>
        </p:txBody>
      </p:sp>
      <p:cxnSp>
        <p:nvCxnSpPr>
          <p:cNvPr id="34" name="Düz Bağlayıcı 33"/>
          <p:cNvCxnSpPr/>
          <p:nvPr/>
        </p:nvCxnSpPr>
        <p:spPr>
          <a:xfrm>
            <a:off x="5677774" y="3730652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Yuvarlatılmış Dikdörtgen 36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734768" y="4671884"/>
            <a:ext cx="543351" cy="6151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D</a:t>
            </a:r>
          </a:p>
        </p:txBody>
      </p:sp>
      <p:sp>
        <p:nvSpPr>
          <p:cNvPr id="38" name="Yuvarlatılmış Dikdörtgen 37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6332957" y="4682987"/>
            <a:ext cx="543351" cy="6151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Y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8104795" y="2199607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7384802" y="2915998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8058893" y="2863814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7825296" y="3747863"/>
            <a:ext cx="8835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12</a:t>
            </a:r>
          </a:p>
        </p:txBody>
      </p:sp>
      <p:cxnSp>
        <p:nvCxnSpPr>
          <p:cNvPr id="43" name="Düz Bağlayıcı 42"/>
          <p:cNvCxnSpPr/>
          <p:nvPr/>
        </p:nvCxnSpPr>
        <p:spPr>
          <a:xfrm>
            <a:off x="7526605" y="3699309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Yuvarlatılmış Dikdörtgen 43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7583599" y="4640541"/>
            <a:ext cx="543351" cy="6151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D</a:t>
            </a:r>
          </a:p>
        </p:txBody>
      </p:sp>
      <p:sp>
        <p:nvSpPr>
          <p:cNvPr id="46" name="Yuvarlatılmış Dikdörtgen 45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8181788" y="4651644"/>
            <a:ext cx="543351" cy="6151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+mj-lt"/>
              </a:rPr>
              <a:t>Y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2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  <p:sp>
        <p:nvSpPr>
          <p:cNvPr id="109" name="Yuvarlatılmış Dikdörtgen 108"/>
          <p:cNvSpPr/>
          <p:nvPr/>
        </p:nvSpPr>
        <p:spPr>
          <a:xfrm>
            <a:off x="2308615" y="1128774"/>
            <a:ext cx="2420139" cy="17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7" name="Yuvarlatılmış Dikdörtgen 136"/>
          <p:cNvSpPr/>
          <p:nvPr/>
        </p:nvSpPr>
        <p:spPr>
          <a:xfrm>
            <a:off x="2790553" y="3210424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6Altı</a:t>
            </a:r>
          </a:p>
        </p:txBody>
      </p:sp>
      <p:sp>
        <p:nvSpPr>
          <p:cNvPr id="154" name="Yuvarlatılmış Dikdörtgen 153"/>
          <p:cNvSpPr/>
          <p:nvPr/>
        </p:nvSpPr>
        <p:spPr>
          <a:xfrm>
            <a:off x="4870781" y="1128774"/>
            <a:ext cx="1804339" cy="17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sp>
        <p:nvSpPr>
          <p:cNvPr id="155" name="Yuvarlatılmış Dikdörtgen 154"/>
          <p:cNvSpPr/>
          <p:nvPr/>
        </p:nvSpPr>
        <p:spPr>
          <a:xfrm>
            <a:off x="5082483" y="3189732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 Üç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27" y="1327457"/>
            <a:ext cx="664703" cy="600968"/>
          </a:xfrm>
          <a:prstGeom prst="rect">
            <a:avLst/>
          </a:prstGeom>
        </p:spPr>
      </p:pic>
      <p:pic>
        <p:nvPicPr>
          <p:cNvPr id="160" name="Resim 15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27" y="1975702"/>
            <a:ext cx="661068" cy="597681"/>
          </a:xfrm>
          <a:prstGeom prst="rect">
            <a:avLst/>
          </a:prstGeom>
        </p:spPr>
      </p:pic>
      <p:pic>
        <p:nvPicPr>
          <p:cNvPr id="163" name="Resim 16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87" y="1327457"/>
            <a:ext cx="664703" cy="600968"/>
          </a:xfrm>
          <a:prstGeom prst="rect">
            <a:avLst/>
          </a:prstGeom>
        </p:spPr>
      </p:pic>
      <p:pic>
        <p:nvPicPr>
          <p:cNvPr id="164" name="Resim 16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87" y="1975702"/>
            <a:ext cx="661068" cy="597681"/>
          </a:xfrm>
          <a:prstGeom prst="rect">
            <a:avLst/>
          </a:prstGeom>
        </p:spPr>
      </p:pic>
      <p:pic>
        <p:nvPicPr>
          <p:cNvPr id="165" name="Resim 16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6" y="1327457"/>
            <a:ext cx="664703" cy="600968"/>
          </a:xfrm>
          <a:prstGeom prst="rect">
            <a:avLst/>
          </a:prstGeom>
        </p:spPr>
      </p:pic>
      <p:pic>
        <p:nvPicPr>
          <p:cNvPr id="166" name="Resim 16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76" y="1975702"/>
            <a:ext cx="661068" cy="597681"/>
          </a:xfrm>
          <a:prstGeom prst="rect">
            <a:avLst/>
          </a:prstGeom>
        </p:spPr>
      </p:pic>
      <p:pic>
        <p:nvPicPr>
          <p:cNvPr id="167" name="Resim 16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85" y="1329852"/>
            <a:ext cx="664703" cy="600968"/>
          </a:xfrm>
          <a:prstGeom prst="rect">
            <a:avLst/>
          </a:prstGeom>
        </p:spPr>
      </p:pic>
      <p:pic>
        <p:nvPicPr>
          <p:cNvPr id="168" name="Resim 16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85" y="1978097"/>
            <a:ext cx="661068" cy="597681"/>
          </a:xfrm>
          <a:prstGeom prst="rect">
            <a:avLst/>
          </a:prstGeom>
        </p:spPr>
      </p:pic>
      <p:pic>
        <p:nvPicPr>
          <p:cNvPr id="169" name="Resim 1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77" y="1327457"/>
            <a:ext cx="661068" cy="597681"/>
          </a:xfrm>
          <a:prstGeom prst="rect">
            <a:avLst/>
          </a:prstGeom>
        </p:spPr>
      </p:pic>
      <p:sp>
        <p:nvSpPr>
          <p:cNvPr id="170" name="Yuvarlatılmış Dikdörtgen 169"/>
          <p:cNvSpPr/>
          <p:nvPr/>
        </p:nvSpPr>
        <p:spPr>
          <a:xfrm>
            <a:off x="6812885" y="888273"/>
            <a:ext cx="2743479" cy="21684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pic>
        <p:nvPicPr>
          <p:cNvPr id="171" name="Resim 17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87" y="1031562"/>
            <a:ext cx="664703" cy="600968"/>
          </a:xfrm>
          <a:prstGeom prst="rect">
            <a:avLst/>
          </a:prstGeom>
        </p:spPr>
      </p:pic>
      <p:pic>
        <p:nvPicPr>
          <p:cNvPr id="172" name="Resim 17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24" y="1031562"/>
            <a:ext cx="661068" cy="597681"/>
          </a:xfrm>
          <a:prstGeom prst="rect">
            <a:avLst/>
          </a:prstGeom>
        </p:spPr>
      </p:pic>
      <p:pic>
        <p:nvPicPr>
          <p:cNvPr id="173" name="Resim 1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31" y="1017708"/>
            <a:ext cx="661068" cy="597681"/>
          </a:xfrm>
          <a:prstGeom prst="rect">
            <a:avLst/>
          </a:prstGeom>
        </p:spPr>
      </p:pic>
      <p:pic>
        <p:nvPicPr>
          <p:cNvPr id="174" name="Resim 1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87" y="1665744"/>
            <a:ext cx="664703" cy="600968"/>
          </a:xfrm>
          <a:prstGeom prst="rect">
            <a:avLst/>
          </a:prstGeom>
        </p:spPr>
      </p:pic>
      <p:pic>
        <p:nvPicPr>
          <p:cNvPr id="175" name="Resim 17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24" y="1665744"/>
            <a:ext cx="661068" cy="597681"/>
          </a:xfrm>
          <a:prstGeom prst="rect">
            <a:avLst/>
          </a:prstGeom>
        </p:spPr>
      </p:pic>
      <p:pic>
        <p:nvPicPr>
          <p:cNvPr id="176" name="Resim 17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31" y="1651890"/>
            <a:ext cx="661068" cy="597681"/>
          </a:xfrm>
          <a:prstGeom prst="rect">
            <a:avLst/>
          </a:prstGeom>
        </p:spPr>
      </p:pic>
      <p:pic>
        <p:nvPicPr>
          <p:cNvPr id="177" name="Resim 17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74" y="2327101"/>
            <a:ext cx="664703" cy="600968"/>
          </a:xfrm>
          <a:prstGeom prst="rect">
            <a:avLst/>
          </a:prstGeom>
        </p:spPr>
      </p:pic>
      <p:pic>
        <p:nvPicPr>
          <p:cNvPr id="178" name="Resim 17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11" y="2327101"/>
            <a:ext cx="661068" cy="597681"/>
          </a:xfrm>
          <a:prstGeom prst="rect">
            <a:avLst/>
          </a:prstGeom>
        </p:spPr>
      </p:pic>
      <p:pic>
        <p:nvPicPr>
          <p:cNvPr id="179" name="Resim 17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18" y="2313247"/>
            <a:ext cx="661068" cy="597681"/>
          </a:xfrm>
          <a:prstGeom prst="rect">
            <a:avLst/>
          </a:prstGeom>
        </p:spPr>
      </p:pic>
      <p:sp>
        <p:nvSpPr>
          <p:cNvPr id="180" name="Yuvarlatılmış Dikdörtgen 179"/>
          <p:cNvSpPr/>
          <p:nvPr/>
        </p:nvSpPr>
        <p:spPr>
          <a:xfrm>
            <a:off x="7487825" y="3210424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9 Dokuz</a:t>
            </a:r>
          </a:p>
        </p:txBody>
      </p:sp>
      <p:sp>
        <p:nvSpPr>
          <p:cNvPr id="34" name="Yay 33"/>
          <p:cNvSpPr/>
          <p:nvPr/>
        </p:nvSpPr>
        <p:spPr>
          <a:xfrm rot="7608144">
            <a:off x="2711679" y="-1580657"/>
            <a:ext cx="5111364" cy="686093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Yuvarlatılmış Dikdörtgen 34"/>
          <p:cNvSpPr/>
          <p:nvPr/>
        </p:nvSpPr>
        <p:spPr>
          <a:xfrm>
            <a:off x="4683274" y="5180783"/>
            <a:ext cx="2508573" cy="474962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Toplama İşlemi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75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75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875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75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875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25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75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875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75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875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5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875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0"/>
                            </p:stCondLst>
                            <p:childTnLst>
                              <p:par>
                                <p:cTn id="4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epetimde-6-doma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5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epetime-ye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epetime-3-doma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8000"/>
                            </p:stCondLst>
                            <p:childTnLst>
                              <p:par>
                                <p:cTn id="9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epetimdeki-tum-domates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4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6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00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00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2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00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45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100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100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8500"/>
                            </p:stCondLst>
                            <p:childTnLst>
                              <p:par>
                                <p:cTn id="1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100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500"/>
                            </p:stCondLst>
                            <p:childTnLst>
                              <p:par>
                                <p:cTn id="1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100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2500"/>
                            </p:stCondLst>
                            <p:childTnLst>
                              <p:par>
                                <p:cTn id="1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3500"/>
                            </p:stCondLst>
                            <p:childTnLst>
                              <p:par>
                                <p:cTn id="168" presetID="32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5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8500"/>
                            </p:stCondLst>
                            <p:childTnLst>
                              <p:par>
                                <p:cTn id="18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6500"/>
                            </p:stCondLst>
                            <p:childTnLst>
                              <p:par>
                                <p:cTn id="19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7" grpId="0" animBg="1"/>
      <p:bldP spid="155" grpId="0" animBg="1"/>
      <p:bldP spid="180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2 - 7</a:t>
            </a:r>
          </a:p>
        </p:txBody>
      </p:sp>
      <p:sp>
        <p:nvSpPr>
          <p:cNvPr id="142" name="1.Aşama"/>
          <p:cNvSpPr/>
          <p:nvPr/>
        </p:nvSpPr>
        <p:spPr>
          <a:xfrm>
            <a:off x="2527434" y="5525178"/>
            <a:ext cx="1188000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1.Aşama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232194" y="6311780"/>
            <a:ext cx="57009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rgbClr val="FFFFFF"/>
                </a:solidFill>
              </a:rPr>
              <a:t>Zümra’nın sunuşundan sonra sırayla aşama </a:t>
            </a:r>
            <a:r>
              <a:rPr lang="tr-TR" sz="1500" dirty="0" err="1">
                <a:solidFill>
                  <a:srgbClr val="FFFFFF"/>
                </a:solidFill>
              </a:rPr>
              <a:t>bütonlarına</a:t>
            </a:r>
            <a:r>
              <a:rPr lang="tr-TR" sz="1500" dirty="0">
                <a:solidFill>
                  <a:srgbClr val="FFFFFF"/>
                </a:solidFill>
              </a:rPr>
              <a:t> tıklayınız.</a:t>
            </a:r>
          </a:p>
        </p:txBody>
      </p:sp>
      <p:sp>
        <p:nvSpPr>
          <p:cNvPr id="135" name="2.Aşama"/>
          <p:cNvSpPr/>
          <p:nvPr/>
        </p:nvSpPr>
        <p:spPr>
          <a:xfrm>
            <a:off x="3905036" y="5525178"/>
            <a:ext cx="1188000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2.Aşama</a:t>
            </a:r>
          </a:p>
        </p:txBody>
      </p:sp>
      <p:sp>
        <p:nvSpPr>
          <p:cNvPr id="155" name="Yuvarlatılmış Dikdörtgen 154"/>
          <p:cNvSpPr/>
          <p:nvPr/>
        </p:nvSpPr>
        <p:spPr>
          <a:xfrm>
            <a:off x="2559391" y="3043083"/>
            <a:ext cx="897148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3</a:t>
            </a:r>
          </a:p>
        </p:txBody>
      </p:sp>
      <p:sp>
        <p:nvSpPr>
          <p:cNvPr id="46" name="Yuvarlatılmış Dikdörtgen 45"/>
          <p:cNvSpPr/>
          <p:nvPr/>
        </p:nvSpPr>
        <p:spPr>
          <a:xfrm>
            <a:off x="2018689" y="1128774"/>
            <a:ext cx="1773126" cy="17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8" y="1251475"/>
            <a:ext cx="673326" cy="1476362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68" y="1272126"/>
            <a:ext cx="673326" cy="1476362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00" y="1289768"/>
            <a:ext cx="673326" cy="1476362"/>
          </a:xfrm>
          <a:prstGeom prst="rect">
            <a:avLst/>
          </a:prstGeom>
        </p:spPr>
      </p:pic>
      <p:sp>
        <p:nvSpPr>
          <p:cNvPr id="50" name="Yuvarlatılmış Dikdörtgen 49"/>
          <p:cNvSpPr/>
          <p:nvPr/>
        </p:nvSpPr>
        <p:spPr>
          <a:xfrm>
            <a:off x="4345909" y="1128774"/>
            <a:ext cx="1582990" cy="17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pic>
        <p:nvPicPr>
          <p:cNvPr id="51" name="Resim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46" y="1251475"/>
            <a:ext cx="673326" cy="1476362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72" y="1251475"/>
            <a:ext cx="673326" cy="1476362"/>
          </a:xfrm>
          <a:prstGeom prst="rect">
            <a:avLst/>
          </a:prstGeom>
        </p:spPr>
      </p:pic>
      <p:sp>
        <p:nvSpPr>
          <p:cNvPr id="53" name="Yuvarlatılmış Dikdörtgen 52"/>
          <p:cNvSpPr/>
          <p:nvPr/>
        </p:nvSpPr>
        <p:spPr>
          <a:xfrm>
            <a:off x="4791963" y="3043083"/>
            <a:ext cx="807405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2</a:t>
            </a:r>
          </a:p>
        </p:txBody>
      </p:sp>
      <p:sp>
        <p:nvSpPr>
          <p:cNvPr id="54" name="Yuvarlatılmış Dikdörtgen 53"/>
          <p:cNvSpPr/>
          <p:nvPr/>
        </p:nvSpPr>
        <p:spPr>
          <a:xfrm>
            <a:off x="6513013" y="1128774"/>
            <a:ext cx="2916416" cy="17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pic>
        <p:nvPicPr>
          <p:cNvPr id="55" name="Resim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95" y="1245180"/>
            <a:ext cx="673326" cy="1476362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84" y="1251475"/>
            <a:ext cx="673326" cy="1476362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54" y="1245180"/>
            <a:ext cx="673326" cy="1476362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49" y="1251475"/>
            <a:ext cx="673326" cy="1476362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46" y="1251475"/>
            <a:ext cx="673326" cy="1476362"/>
          </a:xfrm>
          <a:prstGeom prst="rect">
            <a:avLst/>
          </a:prstGeom>
        </p:spPr>
      </p:pic>
      <p:sp>
        <p:nvSpPr>
          <p:cNvPr id="60" name="Yuvarlatılmış Dikdörtgen 59"/>
          <p:cNvSpPr/>
          <p:nvPr/>
        </p:nvSpPr>
        <p:spPr>
          <a:xfrm>
            <a:off x="7646237" y="3043083"/>
            <a:ext cx="763971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5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157420" y="4095190"/>
            <a:ext cx="30646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3, 2 daha 5 eder.</a:t>
            </a:r>
          </a:p>
        </p:txBody>
      </p:sp>
      <p:sp>
        <p:nvSpPr>
          <p:cNvPr id="62" name="Metin kutusu 61"/>
          <p:cNvSpPr txBox="1"/>
          <p:nvPr/>
        </p:nvSpPr>
        <p:spPr>
          <a:xfrm>
            <a:off x="3371415" y="4126953"/>
            <a:ext cx="44660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3 ile 2‘nin toplamı 5 eder.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3515347" y="4104949"/>
            <a:ext cx="37340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3 artı 2 eşittir 5 eder.</a:t>
            </a:r>
          </a:p>
        </p:txBody>
      </p:sp>
      <p:sp>
        <p:nvSpPr>
          <p:cNvPr id="65" name="Metin kutusu 64"/>
          <p:cNvSpPr txBox="1"/>
          <p:nvPr/>
        </p:nvSpPr>
        <p:spPr>
          <a:xfrm>
            <a:off x="4821301" y="4104949"/>
            <a:ext cx="1856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3 + 2 = 5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5431714" y="3558637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3</a:t>
            </a:r>
          </a:p>
        </p:txBody>
      </p:sp>
      <p:cxnSp>
        <p:nvCxnSpPr>
          <p:cNvPr id="8" name="Düz Bağlayıcı 7"/>
          <p:cNvCxnSpPr/>
          <p:nvPr/>
        </p:nvCxnSpPr>
        <p:spPr>
          <a:xfrm>
            <a:off x="5061814" y="4561502"/>
            <a:ext cx="9290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4930014" y="4123507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+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5383290" y="4659609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5</a:t>
            </a:r>
          </a:p>
        </p:txBody>
      </p:sp>
      <p:sp>
        <p:nvSpPr>
          <p:cNvPr id="68" name="3.Aşama"/>
          <p:cNvSpPr/>
          <p:nvPr/>
        </p:nvSpPr>
        <p:spPr>
          <a:xfrm>
            <a:off x="5282638" y="5529767"/>
            <a:ext cx="1188000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3.Aşama</a:t>
            </a:r>
          </a:p>
        </p:txBody>
      </p:sp>
      <p:sp>
        <p:nvSpPr>
          <p:cNvPr id="69" name="4.Aşama"/>
          <p:cNvSpPr/>
          <p:nvPr/>
        </p:nvSpPr>
        <p:spPr>
          <a:xfrm>
            <a:off x="6660240" y="5525178"/>
            <a:ext cx="1188000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4.Aşama</a:t>
            </a:r>
          </a:p>
        </p:txBody>
      </p:sp>
      <p:sp>
        <p:nvSpPr>
          <p:cNvPr id="70" name="5.Aşama"/>
          <p:cNvSpPr/>
          <p:nvPr/>
        </p:nvSpPr>
        <p:spPr>
          <a:xfrm>
            <a:off x="8033980" y="5525178"/>
            <a:ext cx="1188000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5.Aşama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5398178" y="4007504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2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lon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c-iki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c-ile-ikinin-topl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c-arti-iki-esittir-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c-arti-iki-esittir-b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2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"/>
                            </p:stCondLst>
                            <p:childTnLst>
                              <p:par>
                                <p:cTn id="1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c-arti-iki-esittir-b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0"/>
                            </p:stCondLst>
                            <p:childTnLst>
                              <p:par>
                                <p:cTn id="20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0" grpId="0" animBg="1"/>
      <p:bldP spid="142" grpId="0" animBg="1"/>
      <p:bldP spid="135" grpId="0" animBg="1"/>
      <p:bldP spid="135" grpId="1" animBg="1"/>
      <p:bldP spid="155" grpId="0" animBg="1"/>
      <p:bldP spid="155" grpId="1" animBg="1"/>
      <p:bldP spid="155" grpId="2" animBg="1"/>
      <p:bldP spid="155" grpId="3" animBg="1"/>
      <p:bldP spid="53" grpId="0" animBg="1"/>
      <p:bldP spid="53" grpId="1" animBg="1"/>
      <p:bldP spid="53" grpId="2" animBg="1"/>
      <p:bldP spid="53" grpId="3" animBg="1"/>
      <p:bldP spid="60" grpId="0" animBg="1"/>
      <p:bldP spid="60" grpId="1" animBg="1"/>
      <p:bldP spid="60" grpId="2" animBg="1"/>
      <p:bldP spid="60" grpId="3" animBg="1"/>
      <p:bldP spid="6" grpId="0"/>
      <p:bldP spid="6" grpId="1"/>
      <p:bldP spid="62" grpId="0"/>
      <p:bldP spid="62" grpId="1"/>
      <p:bldP spid="64" grpId="0"/>
      <p:bldP spid="64" grpId="1"/>
      <p:bldP spid="65" grpId="0"/>
      <p:bldP spid="65" grpId="1"/>
      <p:bldP spid="66" grpId="0"/>
      <p:bldP spid="9" grpId="0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3 - 7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483658" y="3335322"/>
            <a:ext cx="1656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toplanan</a:t>
            </a:r>
          </a:p>
        </p:txBody>
      </p:sp>
      <p:sp>
        <p:nvSpPr>
          <p:cNvPr id="65" name="Metin kutusu 64"/>
          <p:cNvSpPr txBox="1"/>
          <p:nvPr/>
        </p:nvSpPr>
        <p:spPr>
          <a:xfrm>
            <a:off x="3096426" y="1749197"/>
            <a:ext cx="45704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3   +   2   =   5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76" y="2599384"/>
            <a:ext cx="609600" cy="609600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27" y="2668346"/>
            <a:ext cx="609600" cy="609600"/>
          </a:xfrm>
          <a:prstGeom prst="rect">
            <a:avLst/>
          </a:prstGeom>
        </p:spPr>
      </p:pic>
      <p:sp>
        <p:nvSpPr>
          <p:cNvPr id="40" name="Metin kutusu 39"/>
          <p:cNvSpPr txBox="1"/>
          <p:nvPr/>
        </p:nvSpPr>
        <p:spPr>
          <a:xfrm>
            <a:off x="4533215" y="3335321"/>
            <a:ext cx="1656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toplanan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6684450" y="3277946"/>
            <a:ext cx="134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toplam</a:t>
            </a: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33640" y="1189128"/>
            <a:ext cx="609600" cy="6096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65427" y="1214350"/>
            <a:ext cx="609600" cy="609600"/>
          </a:xfrm>
          <a:prstGeom prst="rect">
            <a:avLst/>
          </a:prstGeom>
        </p:spPr>
      </p:pic>
      <p:sp>
        <p:nvSpPr>
          <p:cNvPr id="44" name="Metin kutusu 43"/>
          <p:cNvSpPr txBox="1"/>
          <p:nvPr/>
        </p:nvSpPr>
        <p:spPr>
          <a:xfrm>
            <a:off x="3967986" y="659955"/>
            <a:ext cx="7409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artı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5806932" y="596695"/>
            <a:ext cx="1126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eşittir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63" name="Metin kutusu 62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  <p:pic>
        <p:nvPicPr>
          <p:cNvPr id="68" name="Resim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70" y="25998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9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oplan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p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sitt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250"/>
                            </p:stCondLst>
                            <p:childTnLst>
                              <p:par>
                                <p:cTn id="50" presetID="32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sitti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250"/>
                            </p:stCondLst>
                            <p:childTnLst>
                              <p:par>
                                <p:cTn id="5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40" grpId="0"/>
      <p:bldP spid="41" grpId="0"/>
      <p:bldP spid="44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4 - 7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587764" y="6317596"/>
            <a:ext cx="5088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rgbClr val="FFFFFF"/>
                </a:solidFill>
              </a:rPr>
              <a:t>Zümra’nın sunuşundan sonra sırayla </a:t>
            </a:r>
            <a:r>
              <a:rPr lang="tr-TR" sz="1500" dirty="0" err="1">
                <a:solidFill>
                  <a:srgbClr val="FFFFFF"/>
                </a:solidFill>
              </a:rPr>
              <a:t>bütonlara</a:t>
            </a:r>
            <a:r>
              <a:rPr lang="tr-TR" sz="1500" dirty="0">
                <a:solidFill>
                  <a:srgbClr val="FFFFFF"/>
                </a:solidFill>
              </a:rPr>
              <a:t> tıklayınız.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261045" y="2298286"/>
            <a:ext cx="1656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toplanan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4744425" y="1557608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cxnSp>
        <p:nvCxnSpPr>
          <p:cNvPr id="8" name="Düz Bağlayıcı 7"/>
          <p:cNvCxnSpPr/>
          <p:nvPr/>
        </p:nvCxnSpPr>
        <p:spPr>
          <a:xfrm>
            <a:off x="4236416" y="3110480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4136593" y="241938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4719373" y="3163177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6507" y="3218100"/>
            <a:ext cx="609600" cy="609600"/>
          </a:xfrm>
          <a:prstGeom prst="rect">
            <a:avLst/>
          </a:prstGeom>
        </p:spPr>
      </p:pic>
      <p:sp>
        <p:nvSpPr>
          <p:cNvPr id="40" name="Metin kutusu 39"/>
          <p:cNvSpPr txBox="1"/>
          <p:nvPr/>
        </p:nvSpPr>
        <p:spPr>
          <a:xfrm>
            <a:off x="6264573" y="1539454"/>
            <a:ext cx="1656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toplanan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6386817" y="3233124"/>
            <a:ext cx="1348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  <a:latin typeface="+mj-lt"/>
              </a:rPr>
              <a:t>toplam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4727229" y="2248706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6507" y="1602851"/>
            <a:ext cx="609600" cy="609600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979" y="2310456"/>
            <a:ext cx="609600" cy="609600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7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c-arti-iki-esittir-bes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750"/>
                            </p:stCondLst>
                            <p:childTnLst>
                              <p:par>
                                <p:cTn id="5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66" grpId="0"/>
      <p:bldP spid="9" grpId="0"/>
      <p:bldP spid="67" grpId="0"/>
      <p:bldP spid="40" grpId="0"/>
      <p:bldP spid="4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5 - 7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Ali’nin 6, Mehmet’in 8 kalemi var. 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İki arkadaşın toplam kaç kalemi vardır ?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2014464" y="1877818"/>
            <a:ext cx="1596788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41" y="1877823"/>
            <a:ext cx="324000" cy="1341473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28" y="1877823"/>
            <a:ext cx="324000" cy="1341473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57" y="1877823"/>
            <a:ext cx="324000" cy="1341473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55" y="1877823"/>
            <a:ext cx="324000" cy="1341473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84" y="1877823"/>
            <a:ext cx="324000" cy="1341473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8660" y="1877823"/>
            <a:ext cx="324000" cy="1341476"/>
          </a:xfrm>
          <a:prstGeom prst="rect">
            <a:avLst/>
          </a:prstGeom>
        </p:spPr>
      </p:pic>
      <p:sp>
        <p:nvSpPr>
          <p:cNvPr id="51" name="Metin kutusu 50"/>
          <p:cNvSpPr txBox="1"/>
          <p:nvPr/>
        </p:nvSpPr>
        <p:spPr>
          <a:xfrm>
            <a:off x="2500948" y="3484447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3534078" y="3385415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951940" y="3385415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=</a:t>
            </a:r>
          </a:p>
        </p:txBody>
      </p:sp>
      <p:sp>
        <p:nvSpPr>
          <p:cNvPr id="54" name="Yuvarlatılmış Dikdörtgen 53"/>
          <p:cNvSpPr/>
          <p:nvPr/>
        </p:nvSpPr>
        <p:spPr>
          <a:xfrm>
            <a:off x="4029911" y="1877818"/>
            <a:ext cx="2034964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pic>
        <p:nvPicPr>
          <p:cNvPr id="55" name="Resim 5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88" y="1877823"/>
            <a:ext cx="324000" cy="1341473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75" y="1877823"/>
            <a:ext cx="324000" cy="1341473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04" y="1877823"/>
            <a:ext cx="324000" cy="1341473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02" y="1877823"/>
            <a:ext cx="324000" cy="1341473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31" y="1877823"/>
            <a:ext cx="324000" cy="1341473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18" y="1897696"/>
            <a:ext cx="324000" cy="1341474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21" y="1866177"/>
            <a:ext cx="324000" cy="1341478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41" y="1883114"/>
            <a:ext cx="324000" cy="1341473"/>
          </a:xfrm>
          <a:prstGeom prst="rect">
            <a:avLst/>
          </a:prstGeom>
        </p:spPr>
      </p:pic>
      <p:sp>
        <p:nvSpPr>
          <p:cNvPr id="61" name="Metin kutusu 60"/>
          <p:cNvSpPr txBox="1"/>
          <p:nvPr/>
        </p:nvSpPr>
        <p:spPr>
          <a:xfrm>
            <a:off x="4838815" y="3493904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62" name="Yuvarlatılmış Dikdörtgen 61"/>
          <p:cNvSpPr/>
          <p:nvPr/>
        </p:nvSpPr>
        <p:spPr>
          <a:xfrm>
            <a:off x="6467218" y="1883400"/>
            <a:ext cx="3228954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+mj-lt"/>
            </a:endParaRPr>
          </a:p>
        </p:txBody>
      </p:sp>
      <p:pic>
        <p:nvPicPr>
          <p:cNvPr id="63" name="Resim 6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31" y="1881491"/>
            <a:ext cx="324000" cy="1341473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26" y="1882697"/>
            <a:ext cx="324000" cy="1341473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4" y="1882988"/>
            <a:ext cx="324000" cy="1341473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08" y="1883114"/>
            <a:ext cx="324000" cy="1341473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18" y="1888695"/>
            <a:ext cx="324000" cy="1341473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25" y="1903278"/>
            <a:ext cx="324000" cy="134147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44" y="1858872"/>
            <a:ext cx="324000" cy="1341478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35" y="1881491"/>
            <a:ext cx="324000" cy="1341473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84" y="1866177"/>
            <a:ext cx="324000" cy="1341473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71" y="1866177"/>
            <a:ext cx="324000" cy="1341473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00" y="1866177"/>
            <a:ext cx="324000" cy="1341473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98" y="1866177"/>
            <a:ext cx="324000" cy="1341473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27" y="1866177"/>
            <a:ext cx="324000" cy="1341473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6003" y="1866177"/>
            <a:ext cx="324000" cy="1341476"/>
          </a:xfrm>
          <a:prstGeom prst="rect">
            <a:avLst/>
          </a:prstGeom>
        </p:spPr>
      </p:pic>
      <p:sp>
        <p:nvSpPr>
          <p:cNvPr id="79" name="Metin kutusu 78"/>
          <p:cNvSpPr txBox="1"/>
          <p:nvPr/>
        </p:nvSpPr>
        <p:spPr>
          <a:xfrm>
            <a:off x="7311455" y="3499075"/>
            <a:ext cx="9140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14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4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in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ti-arti-sek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9" grpId="0" animBg="1"/>
      <p:bldP spid="27" grpId="0" animBg="1"/>
      <p:bldP spid="51" grpId="0"/>
      <p:bldP spid="52" grpId="0"/>
      <p:bldP spid="53" grpId="0"/>
      <p:bldP spid="54" grpId="0" animBg="1"/>
      <p:bldP spid="61" grpId="0"/>
      <p:bldP spid="62" grpId="0" animBg="1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6 - 7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Elif’in 4, Ayşe’nin 8, Zeynep’in 5 çileği var. 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Üç arkadaşın toplam kaç çileği vardır ?</a:t>
            </a:r>
          </a:p>
        </p:txBody>
      </p:sp>
      <p:sp>
        <p:nvSpPr>
          <p:cNvPr id="27" name="Yuvarlatılmış Dikdörtgen 26"/>
          <p:cNvSpPr/>
          <p:nvPr/>
        </p:nvSpPr>
        <p:spPr>
          <a:xfrm>
            <a:off x="1936407" y="1877818"/>
            <a:ext cx="1005798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2052121" y="3823414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2721090" y="373105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6505868" y="373105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4" name="Yuvarlatılmış Dikdörtgen 53"/>
          <p:cNvSpPr/>
          <p:nvPr/>
        </p:nvSpPr>
        <p:spPr>
          <a:xfrm>
            <a:off x="3107118" y="1877818"/>
            <a:ext cx="1954155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3792068" y="3768353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62" name="Yuvarlatılmış Dikdörtgen 61"/>
          <p:cNvSpPr/>
          <p:nvPr/>
        </p:nvSpPr>
        <p:spPr>
          <a:xfrm>
            <a:off x="5249417" y="1904024"/>
            <a:ext cx="1434883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5738424" y="3768353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84" y="1996663"/>
            <a:ext cx="486484" cy="575040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56" y="2002745"/>
            <a:ext cx="486484" cy="575040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84" y="2606656"/>
            <a:ext cx="486484" cy="575040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56" y="2612738"/>
            <a:ext cx="486484" cy="575040"/>
          </a:xfrm>
          <a:prstGeom prst="rect">
            <a:avLst/>
          </a:prstGeom>
        </p:spPr>
      </p:pic>
      <p:pic>
        <p:nvPicPr>
          <p:cNvPr id="82" name="Resim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46" y="2015297"/>
            <a:ext cx="486484" cy="575040"/>
          </a:xfrm>
          <a:prstGeom prst="rect">
            <a:avLst/>
          </a:prstGeom>
        </p:spPr>
      </p:pic>
      <p:pic>
        <p:nvPicPr>
          <p:cNvPr id="83" name="Resim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18" y="2021379"/>
            <a:ext cx="486484" cy="575040"/>
          </a:xfrm>
          <a:prstGeom prst="rect">
            <a:avLst/>
          </a:prstGeom>
        </p:spPr>
      </p:pic>
      <p:pic>
        <p:nvPicPr>
          <p:cNvPr id="84" name="Resim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79" y="2033017"/>
            <a:ext cx="486484" cy="575040"/>
          </a:xfrm>
          <a:prstGeom prst="rect">
            <a:avLst/>
          </a:prstGeom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46" y="2625290"/>
            <a:ext cx="486484" cy="575040"/>
          </a:xfrm>
          <a:prstGeom prst="rect">
            <a:avLst/>
          </a:prstGeom>
        </p:spPr>
      </p:pic>
      <p:pic>
        <p:nvPicPr>
          <p:cNvPr id="86" name="Resim 8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18" y="2631372"/>
            <a:ext cx="486484" cy="575040"/>
          </a:xfrm>
          <a:prstGeom prst="rect">
            <a:avLst/>
          </a:prstGeom>
        </p:spPr>
      </p:pic>
      <p:pic>
        <p:nvPicPr>
          <p:cNvPr id="87" name="Resim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79" y="2643010"/>
            <a:ext cx="486484" cy="575040"/>
          </a:xfrm>
          <a:prstGeom prst="rect">
            <a:avLst/>
          </a:prstGeom>
        </p:spPr>
      </p:pic>
      <p:pic>
        <p:nvPicPr>
          <p:cNvPr id="88" name="Resim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65" y="2041891"/>
            <a:ext cx="486484" cy="575040"/>
          </a:xfrm>
          <a:prstGeom prst="rect">
            <a:avLst/>
          </a:prstGeom>
        </p:spPr>
      </p:pic>
      <p:pic>
        <p:nvPicPr>
          <p:cNvPr id="89" name="Resim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65" y="2651884"/>
            <a:ext cx="486484" cy="575040"/>
          </a:xfrm>
          <a:prstGeom prst="rect">
            <a:avLst/>
          </a:prstGeom>
        </p:spPr>
      </p:pic>
      <p:pic>
        <p:nvPicPr>
          <p:cNvPr id="90" name="Resim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86" y="2090828"/>
            <a:ext cx="486484" cy="575040"/>
          </a:xfrm>
          <a:prstGeom prst="rect">
            <a:avLst/>
          </a:prstGeom>
        </p:spPr>
      </p:pic>
      <p:pic>
        <p:nvPicPr>
          <p:cNvPr id="91" name="Resim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58" y="2096910"/>
            <a:ext cx="486484" cy="575040"/>
          </a:xfrm>
          <a:prstGeom prst="rect">
            <a:avLst/>
          </a:prstGeom>
        </p:spPr>
      </p:pic>
      <p:pic>
        <p:nvPicPr>
          <p:cNvPr id="92" name="Resim 9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19" y="2108548"/>
            <a:ext cx="486484" cy="575040"/>
          </a:xfrm>
          <a:prstGeom prst="rect">
            <a:avLst/>
          </a:prstGeom>
        </p:spPr>
      </p:pic>
      <p:pic>
        <p:nvPicPr>
          <p:cNvPr id="93" name="Resim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86" y="2700821"/>
            <a:ext cx="486484" cy="575040"/>
          </a:xfrm>
          <a:prstGeom prst="rect">
            <a:avLst/>
          </a:prstGeom>
        </p:spPr>
      </p:pic>
      <p:pic>
        <p:nvPicPr>
          <p:cNvPr id="94" name="Resim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58" y="2706903"/>
            <a:ext cx="486484" cy="575040"/>
          </a:xfrm>
          <a:prstGeom prst="rect">
            <a:avLst/>
          </a:prstGeom>
        </p:spPr>
      </p:pic>
      <p:sp>
        <p:nvSpPr>
          <p:cNvPr id="95" name="Metin kutusu 94"/>
          <p:cNvSpPr txBox="1"/>
          <p:nvPr/>
        </p:nvSpPr>
        <p:spPr>
          <a:xfrm>
            <a:off x="4833299" y="373105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6" name="Yuvarlatılmış Dikdörtgen 95"/>
          <p:cNvSpPr/>
          <p:nvPr/>
        </p:nvSpPr>
        <p:spPr>
          <a:xfrm>
            <a:off x="6948989" y="1739590"/>
            <a:ext cx="2797825" cy="199146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97" name="Resim 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0" y="1825097"/>
            <a:ext cx="486484" cy="57504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32" y="1831179"/>
            <a:ext cx="486484" cy="575040"/>
          </a:xfrm>
          <a:prstGeom prst="rect">
            <a:avLst/>
          </a:prstGeom>
        </p:spPr>
      </p:pic>
      <p:pic>
        <p:nvPicPr>
          <p:cNvPr id="99" name="Resim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42" y="1842817"/>
            <a:ext cx="486484" cy="575040"/>
          </a:xfrm>
          <a:prstGeom prst="rect">
            <a:avLst/>
          </a:prstGeom>
        </p:spPr>
      </p:pic>
      <p:pic>
        <p:nvPicPr>
          <p:cNvPr id="100" name="Resim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0" y="2435090"/>
            <a:ext cx="486484" cy="575040"/>
          </a:xfrm>
          <a:prstGeom prst="rect">
            <a:avLst/>
          </a:prstGeom>
        </p:spPr>
      </p:pic>
      <p:pic>
        <p:nvPicPr>
          <p:cNvPr id="101" name="Resim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32" y="2441172"/>
            <a:ext cx="486484" cy="575040"/>
          </a:xfrm>
          <a:prstGeom prst="rect">
            <a:avLst/>
          </a:prstGeom>
        </p:spPr>
      </p:pic>
      <p:pic>
        <p:nvPicPr>
          <p:cNvPr id="102" name="Resim 10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42" y="2452810"/>
            <a:ext cx="486484" cy="575040"/>
          </a:xfrm>
          <a:prstGeom prst="rect">
            <a:avLst/>
          </a:prstGeom>
        </p:spPr>
      </p:pic>
      <p:pic>
        <p:nvPicPr>
          <p:cNvPr id="103" name="Resim 1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26" y="1851691"/>
            <a:ext cx="486484" cy="575040"/>
          </a:xfrm>
          <a:prstGeom prst="rect">
            <a:avLst/>
          </a:prstGeom>
        </p:spPr>
      </p:pic>
      <p:pic>
        <p:nvPicPr>
          <p:cNvPr id="104" name="Resim 10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26" y="2461684"/>
            <a:ext cx="486484" cy="575040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53" y="1844664"/>
            <a:ext cx="486484" cy="575040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53" y="2454657"/>
            <a:ext cx="486484" cy="575040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0" y="3045083"/>
            <a:ext cx="486484" cy="575040"/>
          </a:xfrm>
          <a:prstGeom prst="rect">
            <a:avLst/>
          </a:prstGeom>
        </p:spPr>
      </p:pic>
      <p:pic>
        <p:nvPicPr>
          <p:cNvPr id="108" name="Resim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32" y="3051165"/>
            <a:ext cx="486484" cy="575040"/>
          </a:xfrm>
          <a:prstGeom prst="rect">
            <a:avLst/>
          </a:prstGeom>
        </p:spPr>
      </p:pic>
      <p:pic>
        <p:nvPicPr>
          <p:cNvPr id="109" name="Resim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42" y="3062803"/>
            <a:ext cx="486484" cy="57504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26" y="3071677"/>
            <a:ext cx="486484" cy="575040"/>
          </a:xfrm>
          <a:prstGeom prst="rect">
            <a:avLst/>
          </a:prstGeom>
        </p:spPr>
      </p:pic>
      <p:pic>
        <p:nvPicPr>
          <p:cNvPr id="112" name="Resim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04" y="1825097"/>
            <a:ext cx="486484" cy="575040"/>
          </a:xfrm>
          <a:prstGeom prst="rect">
            <a:avLst/>
          </a:prstGeom>
        </p:spPr>
      </p:pic>
      <p:pic>
        <p:nvPicPr>
          <p:cNvPr id="113" name="Resim 1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04" y="2435090"/>
            <a:ext cx="486484" cy="57504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04" y="3045083"/>
            <a:ext cx="486484" cy="575040"/>
          </a:xfrm>
          <a:prstGeom prst="rect">
            <a:avLst/>
          </a:prstGeom>
        </p:spPr>
      </p:pic>
      <p:sp>
        <p:nvSpPr>
          <p:cNvPr id="115" name="Metin kutusu 114"/>
          <p:cNvSpPr txBox="1"/>
          <p:nvPr/>
        </p:nvSpPr>
        <p:spPr>
          <a:xfrm>
            <a:off x="7942781" y="3832803"/>
            <a:ext cx="8819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116" name="Metin kutusu 115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117" name="Metin kutusu 116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4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l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t-ar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61" grpId="0"/>
      <p:bldP spid="79" grpId="0"/>
      <p:bldP spid="95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7 - 7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+mj-lt"/>
              </a:rPr>
              <a:t>Elif’in 4, Ayşe’nin 8, Zeynep’in 5 çileği var. 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+mj-lt"/>
              </a:rPr>
              <a:t>Üç arkadaşın toplam kaç çileği vardır ?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5175700" y="2025544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4406263" y="340191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5129798" y="2689751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5108835" y="3342186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4907529" y="4286180"/>
            <a:ext cx="8819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17</a:t>
            </a:r>
          </a:p>
        </p:txBody>
      </p:sp>
      <p:cxnSp>
        <p:nvCxnSpPr>
          <p:cNvPr id="57" name="Düz Bağlayıcı 56"/>
          <p:cNvCxnSpPr/>
          <p:nvPr/>
        </p:nvCxnSpPr>
        <p:spPr>
          <a:xfrm>
            <a:off x="4638145" y="4121975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Metin kutusu 57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4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l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t-ar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61" grpId="0"/>
      <p:bldP spid="79" grpId="0"/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1 - 2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1981958" y="785454"/>
            <a:ext cx="7512933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+mj-lt"/>
              </a:rPr>
              <a:t>Aşağıdaki toplama işlemlerini yapınız.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2837448" y="1554374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2117455" y="2270765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61" name="Metin kutusu 60"/>
          <p:cNvSpPr txBox="1"/>
          <p:nvPr/>
        </p:nvSpPr>
        <p:spPr>
          <a:xfrm>
            <a:off x="2791546" y="2218581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2517626" y="3199459"/>
            <a:ext cx="8835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12</a:t>
            </a:r>
          </a:p>
        </p:txBody>
      </p:sp>
      <p:cxnSp>
        <p:nvCxnSpPr>
          <p:cNvPr id="57" name="Düz Bağlayıcı 56"/>
          <p:cNvCxnSpPr/>
          <p:nvPr/>
        </p:nvCxnSpPr>
        <p:spPr>
          <a:xfrm>
            <a:off x="2259258" y="3054076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4749874" y="1565265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7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029881" y="228165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703972" y="2229472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430052" y="3210350"/>
            <a:ext cx="8835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10</a:t>
            </a:r>
          </a:p>
        </p:txBody>
      </p:sp>
      <p:cxnSp>
        <p:nvCxnSpPr>
          <p:cNvPr id="22" name="Düz Bağlayıcı 21"/>
          <p:cNvCxnSpPr/>
          <p:nvPr/>
        </p:nvCxnSpPr>
        <p:spPr>
          <a:xfrm>
            <a:off x="4171684" y="3064967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6600504" y="1565265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5902557" y="228165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576648" y="2229472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6302728" y="3210350"/>
            <a:ext cx="8835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14</a:t>
            </a:r>
          </a:p>
        </p:txBody>
      </p:sp>
      <p:cxnSp>
        <p:nvCxnSpPr>
          <p:cNvPr id="27" name="Düz Bağlayıcı 26"/>
          <p:cNvCxnSpPr/>
          <p:nvPr/>
        </p:nvCxnSpPr>
        <p:spPr>
          <a:xfrm>
            <a:off x="6044360" y="3064967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/>
          <p:cNvSpPr txBox="1"/>
          <p:nvPr/>
        </p:nvSpPr>
        <p:spPr>
          <a:xfrm>
            <a:off x="8511390" y="1554374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9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7819229" y="2260130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+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8493320" y="2207946"/>
            <a:ext cx="5341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9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8219400" y="3188824"/>
            <a:ext cx="902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+mj-lt"/>
              </a:rPr>
              <a:t>18</a:t>
            </a:r>
          </a:p>
        </p:txBody>
      </p:sp>
      <p:cxnSp>
        <p:nvCxnSpPr>
          <p:cNvPr id="38" name="Düz Bağlayıcı 37"/>
          <p:cNvCxnSpPr/>
          <p:nvPr/>
        </p:nvCxnSpPr>
        <p:spPr>
          <a:xfrm>
            <a:off x="7961032" y="3043441"/>
            <a:ext cx="1502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1.işlem"/>
          <p:cNvSpPr/>
          <p:nvPr/>
        </p:nvSpPr>
        <p:spPr>
          <a:xfrm>
            <a:off x="2117455" y="4833849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Sonuç Göster</a:t>
            </a:r>
          </a:p>
        </p:txBody>
      </p:sp>
      <p:sp>
        <p:nvSpPr>
          <p:cNvPr id="40" name="2.işlem"/>
          <p:cNvSpPr/>
          <p:nvPr/>
        </p:nvSpPr>
        <p:spPr>
          <a:xfrm>
            <a:off x="4029881" y="4833848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Sonuç Göster</a:t>
            </a:r>
          </a:p>
        </p:txBody>
      </p:sp>
      <p:sp>
        <p:nvSpPr>
          <p:cNvPr id="41" name="3.işlem"/>
          <p:cNvSpPr/>
          <p:nvPr/>
        </p:nvSpPr>
        <p:spPr>
          <a:xfrm>
            <a:off x="6120348" y="4833847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Sonuç Göster</a:t>
            </a:r>
          </a:p>
        </p:txBody>
      </p:sp>
      <p:sp>
        <p:nvSpPr>
          <p:cNvPr id="42" name="4.işlem"/>
          <p:cNvSpPr/>
          <p:nvPr/>
        </p:nvSpPr>
        <p:spPr>
          <a:xfrm>
            <a:off x="8032774" y="4787584"/>
            <a:ext cx="1350032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Sonuç Göster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10117641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10152615" y="4088314"/>
            <a:ext cx="19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Toplama Kavramı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4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15" grpId="0"/>
      <p:bldP spid="21" grpId="0"/>
      <p:bldP spid="2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39419f1ca23d2197a2747371f4771341f255fcc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352</Words>
  <Application>Microsoft Office PowerPoint</Application>
  <PresentationFormat>Geniş ekran</PresentationFormat>
  <Paragraphs>159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Doğal Sayılarla Toplama İşlemi</dc:title>
  <dc:creator>www.mebders.com</dc:creator>
  <cp:lastModifiedBy>Muhammet Bozkurt</cp:lastModifiedBy>
  <cp:revision>291</cp:revision>
  <dcterms:created xsi:type="dcterms:W3CDTF">2015-08-18T22:48:21Z</dcterms:created>
  <dcterms:modified xsi:type="dcterms:W3CDTF">2019-02-11T19:47:15Z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</Properties>
</file>