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9" r:id="rId2"/>
    <p:sldId id="282" r:id="rId3"/>
    <p:sldId id="285" r:id="rId4"/>
    <p:sldId id="353" r:id="rId5"/>
    <p:sldId id="349" r:id="rId6"/>
    <p:sldId id="354" r:id="rId7"/>
    <p:sldId id="355" r:id="rId8"/>
    <p:sldId id="356" r:id="rId9"/>
    <p:sldId id="357" r:id="rId10"/>
    <p:sldId id="358" r:id="rId11"/>
    <p:sldId id="359" r:id="rId12"/>
    <p:sldId id="267" r:id="rId13"/>
  </p:sldIdLst>
  <p:sldSz cx="12192000" cy="6858000"/>
  <p:notesSz cx="6858000" cy="9144000"/>
  <p:custDataLst>
    <p:tags r:id="rId14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B300"/>
    <a:srgbClr val="946C5D"/>
    <a:srgbClr val="D84315"/>
    <a:srgbClr val="F57C00"/>
    <a:srgbClr val="EFEFEF"/>
    <a:srgbClr val="75757D"/>
    <a:srgbClr val="D1D1D1"/>
    <a:srgbClr val="6565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4" autoAdjust="0"/>
    <p:restoredTop sz="94660"/>
  </p:normalViewPr>
  <p:slideViewPr>
    <p:cSldViewPr snapToGrid="0">
      <p:cViewPr>
        <p:scale>
          <a:sx n="40" d="100"/>
          <a:sy n="40" d="100"/>
        </p:scale>
        <p:origin x="164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12/17/2017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9282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12/17/2017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6478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12/17/2017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9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hyperlink" Target="http://www.mebders.com/" TargetMode="External"/><Relationship Id="rId4" Type="http://schemas.openxmlformats.org/officeDocument/2006/relationships/hyperlink" Target="mailto:info@mebder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220946" y="776563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220946" y="1223543"/>
            <a:ext cx="44021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FEN BİLİMLERİ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220946" y="2144772"/>
            <a:ext cx="65040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BÖLÜM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MADDENİN HALLERİ</a:t>
            </a:r>
          </a:p>
        </p:txBody>
      </p:sp>
      <p:sp>
        <p:nvSpPr>
          <p:cNvPr id="33" name="Yuvarlatılmış Dikdörtgen 32">
            <a:hlinkClick r:id="rId5" action="ppaction://hlinksldjump"/>
          </p:cNvPr>
          <p:cNvSpPr/>
          <p:nvPr/>
        </p:nvSpPr>
        <p:spPr>
          <a:xfrm>
            <a:off x="10232782" y="5484590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220946" y="1699195"/>
            <a:ext cx="52939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MADDEYİ TANIYALIM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220946" y="3059064"/>
            <a:ext cx="650407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3.2.1. Çevresindeki maddeleri, hâllerine göre sınıflandırır.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220947" y="2598786"/>
            <a:ext cx="33970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DERS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8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4811319" y="0"/>
            <a:ext cx="46590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Maddenin Gaz Hali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943595" y="646331"/>
            <a:ext cx="73754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Gaz halindeki maddelere örnek verir misiniz ?</a:t>
            </a:r>
          </a:p>
        </p:txBody>
      </p:sp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D26D1B23-40B9-46D0-B5E9-5FD4DBAF1AE9}"/>
              </a:ext>
            </a:extLst>
          </p:cNvPr>
          <p:cNvSpPr/>
          <p:nvPr/>
        </p:nvSpPr>
        <p:spPr>
          <a:xfrm>
            <a:off x="4943595" y="1263160"/>
            <a:ext cx="67624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Gazların belli bir şekli yoktur. Bulundukları ortama rahatça yayılırlar. Doğal gaz, deodorant, su buharı gaza örnek verilebilir.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Balonun şişmesini sağlayan gazdır. Nefes verdiğimizde dışarıya çıkan ise yine gazdır.</a:t>
            </a:r>
            <a:endParaRPr kumimoji="0" lang="tr-TR" sz="2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97621FB-0399-4E24-9134-B92A95851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79" y="0"/>
            <a:ext cx="4986074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3CEF761-D937-4A50-AC8F-96D42510C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87" y="3809736"/>
            <a:ext cx="3048264" cy="3048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DEF5739A-E154-4495-9C41-5B0CA7FE6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76" y="3896234"/>
            <a:ext cx="3055885" cy="3055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4EE983A-07B6-4834-8B95-14D117D10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79" y="3905132"/>
            <a:ext cx="3048264" cy="3048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64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384971" y="4979843"/>
            <a:ext cx="116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(10 – 10)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42" name="Metin kutusu 41"/>
          <p:cNvSpPr txBox="1"/>
          <p:nvPr/>
        </p:nvSpPr>
        <p:spPr>
          <a:xfrm>
            <a:off x="9875636" y="2853490"/>
            <a:ext cx="2002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MADDENİN HALLERİ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389D235-58EF-4319-80DD-7990180E004A}"/>
              </a:ext>
            </a:extLst>
          </p:cNvPr>
          <p:cNvSpPr txBox="1"/>
          <p:nvPr/>
        </p:nvSpPr>
        <p:spPr>
          <a:xfrm>
            <a:off x="9960668" y="3999988"/>
            <a:ext cx="188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Etkinlik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D6B7BA8F-19DE-43D3-A56C-8E3CBE79B46E}"/>
              </a:ext>
            </a:extLst>
          </p:cNvPr>
          <p:cNvSpPr/>
          <p:nvPr/>
        </p:nvSpPr>
        <p:spPr>
          <a:xfrm>
            <a:off x="2479790" y="1878385"/>
            <a:ext cx="58329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Kitabımızdaki etkinlikleri yapalım..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577772"/>
      </p:ext>
    </p:extLst>
  </p:cSld>
  <p:clrMapOvr>
    <a:masterClrMapping/>
  </p:clrMapOvr>
  <p:transition spd="med" advClick="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3843575" y="567362"/>
            <a:ext cx="45923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©mebders.com</a:t>
            </a:r>
          </a:p>
        </p:txBody>
      </p:sp>
      <p:sp>
        <p:nvSpPr>
          <p:cNvPr id="7" name="Yuvarlatılmış Dikdörtgen 6">
            <a:hlinkClick r:id="" action="ppaction://hlinkshowjump?jump=endshow"/>
          </p:cNvPr>
          <p:cNvSpPr/>
          <p:nvPr/>
        </p:nvSpPr>
        <p:spPr>
          <a:xfrm>
            <a:off x="10202454" y="565699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299552"/>
      </p:ext>
    </p:extLst>
  </p:cSld>
  <p:clrMapOvr>
    <a:masterClrMapping/>
  </p:clrMapOvr>
  <p:transition spd="med" advClick="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343449" y="4967344"/>
            <a:ext cx="108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(1 – 10)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005576" y="3976295"/>
            <a:ext cx="17592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chemeClr val="bg2">
                    <a:lumMod val="25000"/>
                  </a:schemeClr>
                </a:solidFill>
              </a:rPr>
              <a:t>Anahtar Sözcük</a:t>
            </a:r>
          </a:p>
          <a:p>
            <a:pPr algn="ctr"/>
            <a:r>
              <a:rPr lang="tr-TR" sz="1600" dirty="0">
                <a:solidFill>
                  <a:schemeClr val="bg2">
                    <a:lumMod val="25000"/>
                  </a:schemeClr>
                </a:solidFill>
              </a:rPr>
              <a:t>Etkinliği</a:t>
            </a:r>
            <a:endParaRPr lang="tr-TR" sz="1600" dirty="0">
              <a:solidFill>
                <a:srgbClr val="523100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tr-T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27" name="Dikdörtgen 26"/>
          <p:cNvSpPr/>
          <p:nvPr/>
        </p:nvSpPr>
        <p:spPr>
          <a:xfrm>
            <a:off x="2679052" y="6516551"/>
            <a:ext cx="710341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: Başlat </a:t>
            </a:r>
            <a:r>
              <a:rPr lang="tr-TR" sz="1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bütonuyla</a:t>
            </a:r>
            <a:r>
              <a:rPr lang="tr-TR" sz="1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her öğrenci kendisine çıkan kelime hakkında düşüncelerini söyler.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2504557" y="1461899"/>
            <a:ext cx="1792706" cy="7940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katı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7180847" y="1459476"/>
            <a:ext cx="1792706" cy="7940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 buharı</a:t>
            </a:r>
          </a:p>
        </p:txBody>
      </p:sp>
      <p:sp>
        <p:nvSpPr>
          <p:cNvPr id="29" name="Dikdörtgen 28"/>
          <p:cNvSpPr/>
          <p:nvPr/>
        </p:nvSpPr>
        <p:spPr>
          <a:xfrm>
            <a:off x="2498974" y="3025786"/>
            <a:ext cx="1792706" cy="7940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sıvı</a:t>
            </a:r>
          </a:p>
        </p:txBody>
      </p:sp>
      <p:sp>
        <p:nvSpPr>
          <p:cNvPr id="30" name="Dikdörtgen 29"/>
          <p:cNvSpPr/>
          <p:nvPr/>
        </p:nvSpPr>
        <p:spPr>
          <a:xfrm>
            <a:off x="4897665" y="3021553"/>
            <a:ext cx="1792706" cy="7940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katı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7175001" y="3015300"/>
            <a:ext cx="1792706" cy="7940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gaz</a:t>
            </a:r>
          </a:p>
        </p:txBody>
      </p:sp>
      <p:sp>
        <p:nvSpPr>
          <p:cNvPr id="32" name="Dikdörtgen 31"/>
          <p:cNvSpPr/>
          <p:nvPr/>
        </p:nvSpPr>
        <p:spPr>
          <a:xfrm>
            <a:off x="2490264" y="4542591"/>
            <a:ext cx="1792706" cy="7940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gaz</a:t>
            </a:r>
          </a:p>
        </p:txBody>
      </p:sp>
      <p:sp>
        <p:nvSpPr>
          <p:cNvPr id="33" name="Dikdörtgen 32"/>
          <p:cNvSpPr/>
          <p:nvPr/>
        </p:nvSpPr>
        <p:spPr>
          <a:xfrm>
            <a:off x="4897665" y="4542846"/>
            <a:ext cx="1792706" cy="7940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sıvı</a:t>
            </a:r>
          </a:p>
        </p:txBody>
      </p:sp>
      <p:sp>
        <p:nvSpPr>
          <p:cNvPr id="35" name="Dikdörtgen 34"/>
          <p:cNvSpPr/>
          <p:nvPr/>
        </p:nvSpPr>
        <p:spPr>
          <a:xfrm>
            <a:off x="7180847" y="4542591"/>
            <a:ext cx="1792706" cy="7940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katı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4897665" y="1461899"/>
            <a:ext cx="1792706" cy="7940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duman</a:t>
            </a:r>
          </a:p>
        </p:txBody>
      </p:sp>
      <p:sp>
        <p:nvSpPr>
          <p:cNvPr id="64" name="Dikdörtgen 63"/>
          <p:cNvSpPr/>
          <p:nvPr/>
        </p:nvSpPr>
        <p:spPr>
          <a:xfrm>
            <a:off x="2461701" y="1287512"/>
            <a:ext cx="1980000" cy="1260000"/>
          </a:xfrm>
          <a:prstGeom prst="rect">
            <a:avLst/>
          </a:prstGeom>
          <a:gradFill>
            <a:gsLst>
              <a:gs pos="0">
                <a:srgbClr val="5B9BD5">
                  <a:lumMod val="67000"/>
                </a:srgbClr>
              </a:gs>
              <a:gs pos="48000">
                <a:srgbClr val="5B9BD5">
                  <a:lumMod val="97000"/>
                  <a:lumOff val="3000"/>
                </a:srgbClr>
              </a:gs>
              <a:gs pos="100000">
                <a:srgbClr val="5B9BD5">
                  <a:lumMod val="60000"/>
                  <a:lumOff val="40000"/>
                </a:srgbClr>
              </a:gs>
            </a:gsLst>
            <a:lin ang="16200000" scaled="1"/>
          </a:gradFill>
          <a:ln w="60325" cap="flat" cmpd="sng" algn="ctr">
            <a:gradFill flip="none" rotWithShape="1">
              <a:gsLst>
                <a:gs pos="0">
                  <a:srgbClr val="4472C4">
                    <a:lumMod val="67000"/>
                  </a:srgbClr>
                </a:gs>
                <a:gs pos="48000">
                  <a:srgbClr val="4472C4">
                    <a:lumMod val="97000"/>
                    <a:lumOff val="3000"/>
                  </a:srgbClr>
                </a:gs>
                <a:gs pos="100000">
                  <a:srgbClr val="4472C4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Dikdörtgen 64"/>
          <p:cNvSpPr/>
          <p:nvPr/>
        </p:nvSpPr>
        <p:spPr>
          <a:xfrm>
            <a:off x="4722153" y="1276269"/>
            <a:ext cx="1980000" cy="1260000"/>
          </a:xfrm>
          <a:prstGeom prst="rect">
            <a:avLst/>
          </a:prstGeom>
          <a:gradFill>
            <a:gsLst>
              <a:gs pos="0">
                <a:srgbClr val="5B9BD5">
                  <a:lumMod val="67000"/>
                </a:srgbClr>
              </a:gs>
              <a:gs pos="48000">
                <a:srgbClr val="5B9BD5">
                  <a:lumMod val="97000"/>
                  <a:lumOff val="3000"/>
                </a:srgbClr>
              </a:gs>
              <a:gs pos="100000">
                <a:srgbClr val="5B9BD5">
                  <a:lumMod val="60000"/>
                  <a:lumOff val="40000"/>
                </a:srgbClr>
              </a:gs>
            </a:gsLst>
            <a:lin ang="16200000" scaled="1"/>
          </a:gradFill>
          <a:ln w="60325" cap="flat" cmpd="sng" algn="ctr">
            <a:gradFill flip="none" rotWithShape="1">
              <a:gsLst>
                <a:gs pos="0">
                  <a:srgbClr val="4472C4">
                    <a:lumMod val="67000"/>
                  </a:srgbClr>
                </a:gs>
                <a:gs pos="48000">
                  <a:srgbClr val="4472C4">
                    <a:lumMod val="97000"/>
                    <a:lumOff val="3000"/>
                  </a:srgbClr>
                </a:gs>
                <a:gs pos="100000">
                  <a:srgbClr val="4472C4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Dikdörtgen 65"/>
          <p:cNvSpPr/>
          <p:nvPr/>
        </p:nvSpPr>
        <p:spPr>
          <a:xfrm>
            <a:off x="7081354" y="1276269"/>
            <a:ext cx="1980000" cy="1260000"/>
          </a:xfrm>
          <a:prstGeom prst="rect">
            <a:avLst/>
          </a:prstGeom>
          <a:gradFill>
            <a:gsLst>
              <a:gs pos="0">
                <a:srgbClr val="5B9BD5">
                  <a:lumMod val="67000"/>
                </a:srgbClr>
              </a:gs>
              <a:gs pos="48000">
                <a:srgbClr val="5B9BD5">
                  <a:lumMod val="97000"/>
                  <a:lumOff val="3000"/>
                </a:srgbClr>
              </a:gs>
              <a:gs pos="100000">
                <a:srgbClr val="5B9BD5">
                  <a:lumMod val="60000"/>
                  <a:lumOff val="40000"/>
                </a:srgbClr>
              </a:gs>
            </a:gsLst>
            <a:lin ang="16200000" scaled="1"/>
          </a:gradFill>
          <a:ln w="60325" cap="flat" cmpd="sng" algn="ctr">
            <a:gradFill flip="none" rotWithShape="1">
              <a:gsLst>
                <a:gs pos="0">
                  <a:srgbClr val="4472C4">
                    <a:lumMod val="67000"/>
                  </a:srgbClr>
                </a:gs>
                <a:gs pos="48000">
                  <a:srgbClr val="4472C4">
                    <a:lumMod val="97000"/>
                    <a:lumOff val="3000"/>
                  </a:srgbClr>
                </a:gs>
                <a:gs pos="100000">
                  <a:srgbClr val="4472C4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Dikdörtgen 68"/>
          <p:cNvSpPr/>
          <p:nvPr/>
        </p:nvSpPr>
        <p:spPr>
          <a:xfrm>
            <a:off x="2484972" y="2817986"/>
            <a:ext cx="1980000" cy="1260000"/>
          </a:xfrm>
          <a:prstGeom prst="rect">
            <a:avLst/>
          </a:prstGeom>
          <a:gradFill>
            <a:gsLst>
              <a:gs pos="0">
                <a:srgbClr val="5B9BD5">
                  <a:lumMod val="67000"/>
                </a:srgbClr>
              </a:gs>
              <a:gs pos="48000">
                <a:srgbClr val="5B9BD5">
                  <a:lumMod val="97000"/>
                  <a:lumOff val="3000"/>
                </a:srgbClr>
              </a:gs>
              <a:gs pos="100000">
                <a:srgbClr val="5B9BD5">
                  <a:lumMod val="60000"/>
                  <a:lumOff val="40000"/>
                </a:srgbClr>
              </a:gs>
            </a:gsLst>
            <a:lin ang="16200000" scaled="1"/>
          </a:gradFill>
          <a:ln w="60325" cap="flat" cmpd="sng" algn="ctr">
            <a:gradFill flip="none" rotWithShape="1">
              <a:gsLst>
                <a:gs pos="0">
                  <a:srgbClr val="4472C4">
                    <a:lumMod val="67000"/>
                  </a:srgbClr>
                </a:gs>
                <a:gs pos="48000">
                  <a:srgbClr val="4472C4">
                    <a:lumMod val="97000"/>
                    <a:lumOff val="3000"/>
                  </a:srgbClr>
                </a:gs>
                <a:gs pos="100000">
                  <a:srgbClr val="4472C4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Dikdörtgen 69"/>
          <p:cNvSpPr/>
          <p:nvPr/>
        </p:nvSpPr>
        <p:spPr>
          <a:xfrm>
            <a:off x="4722153" y="2830284"/>
            <a:ext cx="1980000" cy="1260000"/>
          </a:xfrm>
          <a:prstGeom prst="rect">
            <a:avLst/>
          </a:prstGeom>
          <a:gradFill>
            <a:gsLst>
              <a:gs pos="0">
                <a:srgbClr val="5B9BD5">
                  <a:lumMod val="67000"/>
                </a:srgbClr>
              </a:gs>
              <a:gs pos="48000">
                <a:srgbClr val="5B9BD5">
                  <a:lumMod val="97000"/>
                  <a:lumOff val="3000"/>
                </a:srgbClr>
              </a:gs>
              <a:gs pos="100000">
                <a:srgbClr val="5B9BD5">
                  <a:lumMod val="60000"/>
                  <a:lumOff val="40000"/>
                </a:srgbClr>
              </a:gs>
            </a:gsLst>
            <a:lin ang="16200000" scaled="1"/>
          </a:gradFill>
          <a:ln w="60325" cap="flat" cmpd="sng" algn="ctr">
            <a:gradFill flip="none" rotWithShape="1">
              <a:gsLst>
                <a:gs pos="0">
                  <a:srgbClr val="4472C4">
                    <a:lumMod val="67000"/>
                  </a:srgbClr>
                </a:gs>
                <a:gs pos="48000">
                  <a:srgbClr val="4472C4">
                    <a:lumMod val="97000"/>
                    <a:lumOff val="3000"/>
                  </a:srgbClr>
                </a:gs>
                <a:gs pos="100000">
                  <a:srgbClr val="4472C4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Dikdörtgen 70"/>
          <p:cNvSpPr/>
          <p:nvPr/>
        </p:nvSpPr>
        <p:spPr>
          <a:xfrm>
            <a:off x="7081354" y="2802956"/>
            <a:ext cx="1980000" cy="1260000"/>
          </a:xfrm>
          <a:prstGeom prst="rect">
            <a:avLst/>
          </a:prstGeom>
          <a:gradFill>
            <a:gsLst>
              <a:gs pos="0">
                <a:srgbClr val="5B9BD5">
                  <a:lumMod val="67000"/>
                </a:srgbClr>
              </a:gs>
              <a:gs pos="48000">
                <a:srgbClr val="5B9BD5">
                  <a:lumMod val="97000"/>
                  <a:lumOff val="3000"/>
                </a:srgbClr>
              </a:gs>
              <a:gs pos="100000">
                <a:srgbClr val="5B9BD5">
                  <a:lumMod val="60000"/>
                  <a:lumOff val="40000"/>
                </a:srgbClr>
              </a:gs>
            </a:gsLst>
            <a:lin ang="16200000" scaled="1"/>
          </a:gradFill>
          <a:ln w="60325" cap="flat" cmpd="sng" algn="ctr">
            <a:gradFill flip="none" rotWithShape="1">
              <a:gsLst>
                <a:gs pos="0">
                  <a:srgbClr val="4472C4">
                    <a:lumMod val="67000"/>
                  </a:srgbClr>
                </a:gs>
                <a:gs pos="48000">
                  <a:srgbClr val="4472C4">
                    <a:lumMod val="97000"/>
                    <a:lumOff val="3000"/>
                  </a:srgbClr>
                </a:gs>
                <a:gs pos="100000">
                  <a:srgbClr val="4472C4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Dikdörtgen 71"/>
          <p:cNvSpPr/>
          <p:nvPr/>
        </p:nvSpPr>
        <p:spPr>
          <a:xfrm>
            <a:off x="2479790" y="4337344"/>
            <a:ext cx="1980000" cy="1260000"/>
          </a:xfrm>
          <a:prstGeom prst="rect">
            <a:avLst/>
          </a:prstGeom>
          <a:gradFill>
            <a:gsLst>
              <a:gs pos="0">
                <a:srgbClr val="5B9BD5">
                  <a:lumMod val="67000"/>
                </a:srgbClr>
              </a:gs>
              <a:gs pos="48000">
                <a:srgbClr val="5B9BD5">
                  <a:lumMod val="97000"/>
                  <a:lumOff val="3000"/>
                </a:srgbClr>
              </a:gs>
              <a:gs pos="100000">
                <a:srgbClr val="5B9BD5">
                  <a:lumMod val="60000"/>
                  <a:lumOff val="40000"/>
                </a:srgbClr>
              </a:gs>
            </a:gsLst>
            <a:lin ang="16200000" scaled="1"/>
          </a:gradFill>
          <a:ln w="60325" cap="flat" cmpd="sng" algn="ctr">
            <a:gradFill flip="none" rotWithShape="1">
              <a:gsLst>
                <a:gs pos="0">
                  <a:srgbClr val="4472C4">
                    <a:lumMod val="67000"/>
                  </a:srgbClr>
                </a:gs>
                <a:gs pos="48000">
                  <a:srgbClr val="4472C4">
                    <a:lumMod val="97000"/>
                    <a:lumOff val="3000"/>
                  </a:srgbClr>
                </a:gs>
                <a:gs pos="100000">
                  <a:srgbClr val="4472C4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Dikdörtgen 72"/>
          <p:cNvSpPr/>
          <p:nvPr/>
        </p:nvSpPr>
        <p:spPr>
          <a:xfrm>
            <a:off x="4722153" y="4316526"/>
            <a:ext cx="1980000" cy="1260000"/>
          </a:xfrm>
          <a:prstGeom prst="rect">
            <a:avLst/>
          </a:prstGeom>
          <a:gradFill>
            <a:gsLst>
              <a:gs pos="0">
                <a:srgbClr val="5B9BD5">
                  <a:lumMod val="67000"/>
                </a:srgbClr>
              </a:gs>
              <a:gs pos="48000">
                <a:srgbClr val="5B9BD5">
                  <a:lumMod val="97000"/>
                  <a:lumOff val="3000"/>
                </a:srgbClr>
              </a:gs>
              <a:gs pos="100000">
                <a:srgbClr val="5B9BD5">
                  <a:lumMod val="60000"/>
                  <a:lumOff val="40000"/>
                </a:srgbClr>
              </a:gs>
            </a:gsLst>
            <a:lin ang="16200000" scaled="1"/>
          </a:gradFill>
          <a:ln w="60325" cap="flat" cmpd="sng" algn="ctr">
            <a:gradFill flip="none" rotWithShape="1">
              <a:gsLst>
                <a:gs pos="0">
                  <a:srgbClr val="4472C4">
                    <a:lumMod val="67000"/>
                  </a:srgbClr>
                </a:gs>
                <a:gs pos="48000">
                  <a:srgbClr val="4472C4">
                    <a:lumMod val="97000"/>
                    <a:lumOff val="3000"/>
                  </a:srgbClr>
                </a:gs>
                <a:gs pos="100000">
                  <a:srgbClr val="4472C4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Dikdörtgen 73"/>
          <p:cNvSpPr/>
          <p:nvPr/>
        </p:nvSpPr>
        <p:spPr>
          <a:xfrm>
            <a:off x="7081354" y="4292985"/>
            <a:ext cx="1980000" cy="1260000"/>
          </a:xfrm>
          <a:prstGeom prst="rect">
            <a:avLst/>
          </a:prstGeom>
          <a:gradFill>
            <a:gsLst>
              <a:gs pos="0">
                <a:srgbClr val="5B9BD5">
                  <a:lumMod val="67000"/>
                </a:srgbClr>
              </a:gs>
              <a:gs pos="48000">
                <a:srgbClr val="5B9BD5">
                  <a:lumMod val="97000"/>
                  <a:lumOff val="3000"/>
                </a:srgbClr>
              </a:gs>
              <a:gs pos="100000">
                <a:srgbClr val="5B9BD5">
                  <a:lumMod val="60000"/>
                  <a:lumOff val="40000"/>
                </a:srgbClr>
              </a:gs>
            </a:gsLst>
            <a:lin ang="16200000" scaled="1"/>
          </a:gradFill>
          <a:ln w="60325" cap="flat" cmpd="sng" algn="ctr">
            <a:gradFill flip="none" rotWithShape="1">
              <a:gsLst>
                <a:gs pos="0">
                  <a:srgbClr val="4472C4">
                    <a:lumMod val="67000"/>
                  </a:srgbClr>
                </a:gs>
                <a:gs pos="48000">
                  <a:srgbClr val="4472C4">
                    <a:lumMod val="97000"/>
                    <a:lumOff val="3000"/>
                  </a:srgbClr>
                </a:gs>
                <a:gs pos="100000">
                  <a:srgbClr val="4472C4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Dikdörtgen 75"/>
          <p:cNvSpPr/>
          <p:nvPr/>
        </p:nvSpPr>
        <p:spPr>
          <a:xfrm>
            <a:off x="5047713" y="6060649"/>
            <a:ext cx="1466850" cy="285750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Başlat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10130036" y="2848140"/>
            <a:ext cx="151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MADDENİN</a:t>
            </a:r>
          </a:p>
          <a:p>
            <a:pPr algn="ctr"/>
            <a:r>
              <a:rPr lang="tr-TR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HALLERİ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248653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xit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xit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xit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xit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xit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xit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"/>
                            </p:stCondLst>
                            <p:childTnLst>
                              <p:par>
                                <p:cTn id="46" presetID="10" presetClass="exit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"/>
                            </p:stCondLst>
                            <p:childTnLst>
                              <p:par>
                                <p:cTn id="50" presetID="10" presetClass="exit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"/>
                            </p:stCondLst>
                            <p:childTnLst>
                              <p:par>
                                <p:cTn id="54" presetID="10" presetClass="exit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"/>
                            </p:stCondLst>
                            <p:childTnLst>
                              <p:par>
                                <p:cTn id="58" presetID="10" presetClass="exit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"/>
                            </p:stCondLst>
                            <p:childTnLst>
                              <p:par>
                                <p:cTn id="66" presetID="10" presetClass="exit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"/>
                            </p:stCondLst>
                            <p:childTnLst>
                              <p:par>
                                <p:cTn id="70" presetID="10" presetClass="exit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"/>
                            </p:stCondLst>
                            <p:childTnLst>
                              <p:par>
                                <p:cTn id="74" presetID="10" presetClass="exit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"/>
                            </p:stCondLst>
                            <p:childTnLst>
                              <p:par>
                                <p:cTn id="87" presetID="10" presetClass="exit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"/>
                            </p:stCondLst>
                            <p:childTnLst>
                              <p:par>
                                <p:cTn id="91" presetID="10" presetClass="exit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"/>
                            </p:stCondLst>
                            <p:childTnLst>
                              <p:par>
                                <p:cTn id="95" presetID="10" presetClass="exit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"/>
                            </p:stCondLst>
                            <p:childTnLst>
                              <p:par>
                                <p:cTn id="99" presetID="10" presetClass="exit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xit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"/>
                            </p:stCondLst>
                            <p:childTnLst>
                              <p:par>
                                <p:cTn id="107" presetID="10" presetClass="exit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1" presetID="10" presetClass="exit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"/>
                            </p:stCondLst>
                            <p:childTnLst>
                              <p:par>
                                <p:cTn id="115" presetID="10" presetClass="exit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"/>
                            </p:stCondLst>
                            <p:childTnLst>
                              <p:par>
                                <p:cTn id="1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"/>
                            </p:stCondLst>
                            <p:childTnLst>
                              <p:par>
                                <p:cTn id="128" presetID="10" presetClass="exit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"/>
                            </p:stCondLst>
                            <p:childTnLst>
                              <p:par>
                                <p:cTn id="132" presetID="10" presetClass="exit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"/>
                            </p:stCondLst>
                            <p:childTnLst>
                              <p:par>
                                <p:cTn id="136" presetID="10" presetClass="exit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"/>
                            </p:stCondLst>
                            <p:childTnLst>
                              <p:par>
                                <p:cTn id="140" presetID="10" presetClass="exit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"/>
                            </p:stCondLst>
                            <p:childTnLst>
                              <p:par>
                                <p:cTn id="148" presetID="10" presetClass="exit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"/>
                            </p:stCondLst>
                            <p:childTnLst>
                              <p:par>
                                <p:cTn id="152" presetID="10" presetClass="exit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"/>
                            </p:stCondLst>
                            <p:childTnLst>
                              <p:par>
                                <p:cTn id="156" presetID="10" presetClass="exit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00"/>
                            </p:stCondLst>
                            <p:childTnLst>
                              <p:par>
                                <p:cTn id="16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"/>
                            </p:stCondLst>
                            <p:childTnLst>
                              <p:par>
                                <p:cTn id="169" presetID="10" presetClass="exit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"/>
                            </p:stCondLst>
                            <p:childTnLst>
                              <p:par>
                                <p:cTn id="173" presetID="10" presetClass="exit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"/>
                            </p:stCondLst>
                            <p:childTnLst>
                              <p:par>
                                <p:cTn id="177" presetID="10" presetClass="exit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"/>
                            </p:stCondLst>
                            <p:childTnLst>
                              <p:par>
                                <p:cTn id="181" presetID="10" presetClass="exit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xit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0"/>
                            </p:stCondLst>
                            <p:childTnLst>
                              <p:par>
                                <p:cTn id="189" presetID="10" presetClass="exit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00"/>
                            </p:stCondLst>
                            <p:childTnLst>
                              <p:par>
                                <p:cTn id="193" presetID="10" presetClass="exit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800"/>
                            </p:stCondLst>
                            <p:childTnLst>
                              <p:par>
                                <p:cTn id="197" presetID="10" presetClass="exit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00"/>
                            </p:stCondLst>
                            <p:childTnLst>
                              <p:par>
                                <p:cTn id="201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"/>
                            </p:stCondLst>
                            <p:childTnLst>
                              <p:par>
                                <p:cTn id="210" presetID="10" presetClass="exit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"/>
                            </p:stCondLst>
                            <p:childTnLst>
                              <p:par>
                                <p:cTn id="214" presetID="10" presetClass="exit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"/>
                            </p:stCondLst>
                            <p:childTnLst>
                              <p:par>
                                <p:cTn id="218" presetID="10" presetClass="exit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2" presetID="10" presetClass="exit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0" presetClass="exit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00"/>
                            </p:stCondLst>
                            <p:childTnLst>
                              <p:par>
                                <p:cTn id="230" presetID="10" presetClass="exit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0"/>
                            </p:stCondLst>
                            <p:childTnLst>
                              <p:par>
                                <p:cTn id="234" presetID="10" presetClass="exit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800"/>
                            </p:stCondLst>
                            <p:childTnLst>
                              <p:par>
                                <p:cTn id="238" presetID="10" presetClass="exit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900"/>
                            </p:stCondLst>
                            <p:childTnLst>
                              <p:par>
                                <p:cTn id="242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"/>
                            </p:stCondLst>
                            <p:childTnLst>
                              <p:par>
                                <p:cTn id="251" presetID="10" presetClass="exit" presetSubtype="0" fill="remove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00"/>
                            </p:stCondLst>
                            <p:childTnLst>
                              <p:par>
                                <p:cTn id="255" presetID="10" presetClass="exit" presetSubtype="0" fill="remove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"/>
                            </p:stCondLst>
                            <p:childTnLst>
                              <p:par>
                                <p:cTn id="259" presetID="10" presetClass="exit" presetSubtype="0" fill="remove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"/>
                            </p:stCondLst>
                            <p:childTnLst>
                              <p:par>
                                <p:cTn id="263" presetID="10" presetClass="exit" presetSubtype="0" fill="remove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10" presetClass="exit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00"/>
                            </p:stCondLst>
                            <p:childTnLst>
                              <p:par>
                                <p:cTn id="271" presetID="10" presetClass="exit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00"/>
                            </p:stCondLst>
                            <p:childTnLst>
                              <p:par>
                                <p:cTn id="275" presetID="10" presetClass="exit" presetSubtype="0" fill="remove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00"/>
                            </p:stCondLst>
                            <p:childTnLst>
                              <p:par>
                                <p:cTn id="279" presetID="10" presetClass="exit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00"/>
                            </p:stCondLst>
                            <p:childTnLst>
                              <p:par>
                                <p:cTn id="283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"/>
                            </p:stCondLst>
                            <p:childTnLst>
                              <p:par>
                                <p:cTn id="292" presetID="10" presetClass="exit" presetSubtype="0" fill="remove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"/>
                            </p:stCondLst>
                            <p:childTnLst>
                              <p:par>
                                <p:cTn id="296" presetID="10" presetClass="exit" presetSubtype="0" fill="remove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00"/>
                            </p:stCondLst>
                            <p:childTnLst>
                              <p:par>
                                <p:cTn id="300" presetID="10" presetClass="exit" presetSubtype="0" fill="remove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00"/>
                            </p:stCondLst>
                            <p:childTnLst>
                              <p:par>
                                <p:cTn id="304" presetID="10" presetClass="exit" presetSubtype="0" fill="remove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10" presetClass="exit" presetSubtype="0" fill="remove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600"/>
                            </p:stCondLst>
                            <p:childTnLst>
                              <p:par>
                                <p:cTn id="312" presetID="10" presetClass="exit" presetSubtype="0" fill="remove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700"/>
                            </p:stCondLst>
                            <p:childTnLst>
                              <p:par>
                                <p:cTn id="316" presetID="10" presetClass="exit" presetSubtype="0" fill="remove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"/>
                            </p:stCondLst>
                            <p:childTnLst>
                              <p:par>
                                <p:cTn id="320" presetID="10" presetClass="exit" presetSubtype="0" fill="remove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00"/>
                            </p:stCondLst>
                            <p:childTnLst>
                              <p:par>
                                <p:cTn id="324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3" presetID="10" presetClass="exit" presetSubtype="0" fill="remove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"/>
                            </p:stCondLst>
                            <p:childTnLst>
                              <p:par>
                                <p:cTn id="337" presetID="10" presetClass="exit" presetSubtype="0" fill="remove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00"/>
                            </p:stCondLst>
                            <p:childTnLst>
                              <p:par>
                                <p:cTn id="341" presetID="10" presetClass="exit" presetSubtype="0" fill="remove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"/>
                            </p:stCondLst>
                            <p:childTnLst>
                              <p:par>
                                <p:cTn id="345" presetID="10" presetClass="exit" presetSubtype="0" fill="remove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10" presetClass="exit" presetSubtype="0" fill="remove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600"/>
                            </p:stCondLst>
                            <p:childTnLst>
                              <p:par>
                                <p:cTn id="353" presetID="10" presetClass="exit" presetSubtype="0" fill="remove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700"/>
                            </p:stCondLst>
                            <p:childTnLst>
                              <p:par>
                                <p:cTn id="357" presetID="10" presetClass="exit" presetSubtype="0" fill="remove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00"/>
                            </p:stCondLst>
                            <p:childTnLst>
                              <p:par>
                                <p:cTn id="361" presetID="10" presetClass="exit" presetSubtype="0" fill="remove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00"/>
                            </p:stCondLst>
                            <p:childTnLst>
                              <p:par>
                                <p:cTn id="365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tmemor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4" grpId="2" animBg="1"/>
      <p:bldP spid="64" grpId="3" animBg="1"/>
      <p:bldP spid="64" grpId="4" animBg="1"/>
      <p:bldP spid="64" grpId="5" animBg="1"/>
      <p:bldP spid="64" grpId="6" animBg="1"/>
      <p:bldP spid="64" grpId="7" animBg="1"/>
      <p:bldP spid="64" grpId="8" animBg="1"/>
      <p:bldP spid="64" grpId="9" animBg="1"/>
      <p:bldP spid="64" grpId="10" animBg="1"/>
      <p:bldP spid="65" grpId="0" animBg="1"/>
      <p:bldP spid="65" grpId="1" animBg="1"/>
      <p:bldP spid="65" grpId="2" animBg="1"/>
      <p:bldP spid="65" grpId="3" animBg="1"/>
      <p:bldP spid="65" grpId="4" animBg="1"/>
      <p:bldP spid="65" grpId="5" animBg="1"/>
      <p:bldP spid="65" grpId="6" animBg="1"/>
      <p:bldP spid="65" grpId="7" animBg="1"/>
      <p:bldP spid="65" grpId="8" animBg="1"/>
      <p:bldP spid="65" grpId="9" animBg="1"/>
      <p:bldP spid="66" grpId="0" animBg="1"/>
      <p:bldP spid="66" grpId="1" animBg="1"/>
      <p:bldP spid="66" grpId="2" animBg="1"/>
      <p:bldP spid="66" grpId="3" animBg="1"/>
      <p:bldP spid="66" grpId="4" animBg="1"/>
      <p:bldP spid="66" grpId="5" animBg="1"/>
      <p:bldP spid="66" grpId="6" animBg="1"/>
      <p:bldP spid="66" grpId="7" animBg="1"/>
      <p:bldP spid="66" grpId="8" animBg="1"/>
      <p:bldP spid="66" grpId="9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  <p:bldP spid="69" grpId="8" animBg="1"/>
      <p:bldP spid="69" grpId="9" animBg="1"/>
      <p:bldP spid="69" grpId="10" animBg="1"/>
      <p:bldP spid="70" grpId="0" animBg="1"/>
      <p:bldP spid="70" grpId="1" animBg="1"/>
      <p:bldP spid="70" grpId="2" animBg="1"/>
      <p:bldP spid="70" grpId="3" animBg="1"/>
      <p:bldP spid="70" grpId="4" animBg="1"/>
      <p:bldP spid="70" grpId="5" animBg="1"/>
      <p:bldP spid="70" grpId="6" animBg="1"/>
      <p:bldP spid="70" grpId="7" animBg="1"/>
      <p:bldP spid="70" grpId="8" animBg="1"/>
      <p:bldP spid="71" grpId="0" animBg="1"/>
      <p:bldP spid="71" grpId="1" animBg="1"/>
      <p:bldP spid="71" grpId="2" animBg="1"/>
      <p:bldP spid="71" grpId="3" animBg="1"/>
      <p:bldP spid="71" grpId="4" animBg="1"/>
      <p:bldP spid="71" grpId="5" animBg="1"/>
      <p:bldP spid="71" grpId="6" animBg="1"/>
      <p:bldP spid="71" grpId="7" animBg="1"/>
      <p:bldP spid="71" grpId="8" animBg="1"/>
      <p:bldP spid="71" grpId="9" animBg="1"/>
      <p:bldP spid="72" grpId="0" animBg="1"/>
      <p:bldP spid="72" grpId="1" animBg="1"/>
      <p:bldP spid="72" grpId="2" animBg="1"/>
      <p:bldP spid="72" grpId="3" animBg="1"/>
      <p:bldP spid="72" grpId="4" animBg="1"/>
      <p:bldP spid="72" grpId="5" animBg="1"/>
      <p:bldP spid="72" grpId="6" animBg="1"/>
      <p:bldP spid="72" grpId="7" animBg="1"/>
      <p:bldP spid="72" grpId="8" animBg="1"/>
      <p:bldP spid="72" grpId="9" animBg="1"/>
      <p:bldP spid="73" grpId="0" animBg="1"/>
      <p:bldP spid="73" grpId="1" animBg="1"/>
      <p:bldP spid="73" grpId="2" animBg="1"/>
      <p:bldP spid="73" grpId="3" animBg="1"/>
      <p:bldP spid="73" grpId="4" animBg="1"/>
      <p:bldP spid="73" grpId="5" animBg="1"/>
      <p:bldP spid="73" grpId="6" animBg="1"/>
      <p:bldP spid="73" grpId="7" animBg="1"/>
      <p:bldP spid="73" grpId="8" animBg="1"/>
      <p:bldP spid="74" grpId="0" animBg="1"/>
      <p:bldP spid="74" grpId="1" animBg="1"/>
      <p:bldP spid="74" grpId="2" animBg="1"/>
      <p:bldP spid="74" grpId="3" animBg="1"/>
      <p:bldP spid="74" grpId="4" animBg="1"/>
      <p:bldP spid="74" grpId="5" animBg="1"/>
      <p:bldP spid="74" grpId="6" animBg="1"/>
      <p:bldP spid="74" grpId="7" animBg="1"/>
      <p:bldP spid="74" grpId="8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901906" y="310196"/>
            <a:ext cx="62147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Görseli inceleyiniz. Neler gördüğünüzü söyleyiniz.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5901906" y="1510525"/>
            <a:ext cx="62147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Görselde gördüğünüz varlıklar hangi hâldedir? Söyleyiniz.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882043" y="6422060"/>
            <a:ext cx="32760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: Klavyede </a:t>
            </a:r>
            <a:r>
              <a:rPr lang="tr-TR" sz="1400" b="0" cap="none" spc="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</a:t>
            </a:r>
            <a:r>
              <a:rPr lang="tr-TR" sz="1400" b="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tuşuyla ilerleyiniz.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9A0A169-39E9-4EE5-BDD4-6CE67DE17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711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217543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30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ağ Ok 19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323855" y="4979843"/>
            <a:ext cx="115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(3 – 10)</a:t>
            </a:r>
          </a:p>
        </p:txBody>
      </p:sp>
      <p:pic>
        <p:nvPicPr>
          <p:cNvPr id="34" name="Resim 33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212380" y="1355165"/>
            <a:ext cx="6930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172"/>
            <a:ext cx="2479790" cy="3650776"/>
          </a:xfrm>
          <a:prstGeom prst="rect">
            <a:avLst/>
          </a:prstGeom>
        </p:spPr>
      </p:pic>
      <p:sp>
        <p:nvSpPr>
          <p:cNvPr id="42" name="Metin kutusu 41"/>
          <p:cNvSpPr txBox="1"/>
          <p:nvPr/>
        </p:nvSpPr>
        <p:spPr>
          <a:xfrm>
            <a:off x="9960668" y="2848140"/>
            <a:ext cx="173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MADDENİN HALLERİ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FCD9040-105A-41F2-995F-0B44A281160B}"/>
              </a:ext>
            </a:extLst>
          </p:cNvPr>
          <p:cNvSpPr/>
          <p:nvPr/>
        </p:nvSpPr>
        <p:spPr>
          <a:xfrm>
            <a:off x="2228217" y="1293610"/>
            <a:ext cx="37798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Birlikte Yapalım 4.5.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389D235-58EF-4319-80DD-7990180E004A}"/>
              </a:ext>
            </a:extLst>
          </p:cNvPr>
          <p:cNvSpPr txBox="1"/>
          <p:nvPr/>
        </p:nvSpPr>
        <p:spPr>
          <a:xfrm>
            <a:off x="9960668" y="3999988"/>
            <a:ext cx="188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5231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Etkinlik</a:t>
            </a: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D6B7BA8F-19DE-43D3-A56C-8E3CBE79B46E}"/>
              </a:ext>
            </a:extLst>
          </p:cNvPr>
          <p:cNvSpPr/>
          <p:nvPr/>
        </p:nvSpPr>
        <p:spPr>
          <a:xfrm>
            <a:off x="2616208" y="1831318"/>
            <a:ext cx="63946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Kitabınızdaki «Maddenin Halleri» etkinliğini yapalım.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838351"/>
      </p:ext>
    </p:extLst>
  </p:cSld>
  <p:clrMapOvr>
    <a:masterClrMapping/>
  </p:clrMapOvr>
  <p:transition spd="med" advClick="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25019" y="147200"/>
            <a:ext cx="46665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Maddenin Katı Hali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7295" y="793531"/>
            <a:ext cx="11683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Maddenin katı, sıvı ve gaz olmak üzere üç hâli vardır. Bu hâllerin her birinin belli özellikleri vardır.</a:t>
            </a:r>
            <a:endParaRPr kumimoji="0" lang="tr-TR" sz="2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0C5E895-EDEF-4CBF-AF0A-6A1797AE88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19" y="4101936"/>
            <a:ext cx="3674751" cy="275606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513E6C8-8E67-4AA1-8361-807D2D499B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61" y="4468303"/>
            <a:ext cx="3831639" cy="2389697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2D175850-2454-4C4D-9623-515515507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1936"/>
            <a:ext cx="4714320" cy="2756064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DA3B41C1-2E57-4EAF-A3C0-42856F9D9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18" y="7044002"/>
            <a:ext cx="5025125" cy="3859296"/>
          </a:xfrm>
          <a:prstGeom prst="rect">
            <a:avLst/>
          </a:prstGeom>
        </p:spPr>
      </p:pic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A5737F50-0F1F-4E0A-AF22-5ACCFEAA2A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60" y="1778664"/>
            <a:ext cx="1954800" cy="1954800"/>
          </a:xfrm>
          <a:prstGeom prst="rect">
            <a:avLst/>
          </a:prstGeom>
        </p:spPr>
      </p:pic>
      <p:sp>
        <p:nvSpPr>
          <p:cNvPr id="26" name="Dikdörtgen 25">
            <a:extLst>
              <a:ext uri="{FF2B5EF4-FFF2-40B4-BE49-F238E27FC236}">
                <a16:creationId xmlns:a16="http://schemas.microsoft.com/office/drawing/2014/main" id="{89EE7F10-571F-4C96-B3C3-6BD5A83A22B1}"/>
              </a:ext>
            </a:extLst>
          </p:cNvPr>
          <p:cNvSpPr/>
          <p:nvPr/>
        </p:nvSpPr>
        <p:spPr>
          <a:xfrm>
            <a:off x="3813295" y="2063013"/>
            <a:ext cx="8127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Alttaki görsellerde hangi maddeler katı, hangi maddeler sıvı ve hangi maddeler gaz hâldedir?</a:t>
            </a:r>
            <a:endParaRPr kumimoji="0" lang="tr-TR" sz="2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5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29189 L 0.00182 -0.29143 C 0.0039 -0.29768 0.00781 -0.30185 0.00807 -0.30879 C 0.00833 -0.31227 0.00482 -0.35787 0.00286 -0.37014 C 0.00208 -0.37546 0.00065 -0.37986 -0.00026 -0.38495 C -0.00729 -0.42824 0.00195 -0.37777 -0.00339 -0.41666 C -0.00378 -0.41967 -0.00469 -0.42245 -0.00547 -0.425 C -0.00573 -0.4287 -0.00599 -0.43217 -0.00651 -0.43564 C -0.00768 -0.44606 -0.00755 -0.43889 -0.0086 -0.45046 C -0.00899 -0.45625 -0.00912 -0.4618 -0.00964 -0.46736 C -0.01042 -0.47893 -0.01341 -0.50092 -0.01485 -0.50764 C -0.01628 -0.51504 -0.01862 -0.52893 -0.0211 -0.53727 C -0.0349 -0.58564 -0.0194 -0.53287 -0.03047 -0.5625 C -0.03737 -0.58171 -0.03425 -0.57847 -0.04089 -0.59861 C -0.04232 -0.60324 -0.04453 -0.60671 -0.0461 -0.61111 C -0.04805 -0.61736 -0.04909 -0.62453 -0.0513 -0.63032 C -0.05469 -0.64004 -0.05912 -0.64814 -0.06276 -0.65787 C -0.0638 -0.66064 -0.06485 -0.66365 -0.06589 -0.6662 C -0.06654 -0.66828 -0.06732 -0.67037 -0.06797 -0.67245 C -0.06836 -0.67477 -0.06836 -0.67708 -0.06901 -0.67893 C -0.07227 -0.68889 -0.07188 -0.68125 -0.07422 -0.69166 C -0.075 -0.69583 -0.075 -0.70069 -0.0763 -0.70439 C -0.07695 -0.70648 -0.07787 -0.70856 -0.07839 -0.71064 C -0.08034 -0.7199 -0.08021 -0.72338 -0.08151 -0.73171 C -0.08346 -0.74652 -0.08164 -0.72801 -0.08346 -0.75092 C -0.08281 -0.76435 -0.08294 -0.77801 -0.08151 -0.79097 C -0.08073 -0.79745 -0.07891 -0.80254 -0.07735 -0.80787 C -0.0763 -0.81157 -0.07526 -0.81527 -0.07422 -0.81852 C -0.07123 -0.82731 -0.07018 -0.82893 -0.06693 -0.83541 C -0.06615 -0.83912 -0.06563 -0.84282 -0.06485 -0.84606 C -0.06419 -0.84838 -0.06341 -0.85046 -0.06276 -0.85231 C -0.06107 -0.85717 -0.05638 -0.86875 -0.05443 -0.87569 C -0.05261 -0.88171 -0.04987 -0.89328 -0.04714 -0.89884 C -0.03672 -0.92014 -0.05117 -0.88032 -0.03464 -0.92222 C -0.02448 -0.94791 -0.03672 -0.91551 -0.0263 -0.94745 C -0.02357 -0.95578 -0.02031 -0.96273 -0.01797 -0.97083 C -0.01693 -0.97453 -0.01589 -0.97824 -0.01485 -0.98148 C -0.01354 -0.98518 -0.01198 -0.98865 -0.01068 -0.99189 C -0.0099 -0.99398 -0.00925 -0.99629 -0.0086 -0.99838 C -0.00755 -1.00833 -0.00768 -1.01018 -0.00547 -1.01944 C -0.00482 -1.02176 -0.00391 -1.02361 -0.00339 -1.02592 C -0.00287 -1.02801 -0.00274 -1.03032 -0.00235 -1.03217 C -0.00104 -1.03796 0.00091 -1.04328 0.00182 -1.04907 C 0.0026 -1.05324 0.00338 -1.05764 0.0039 -1.0618 C 0.00521 -1.07129 0.0056 -1.0824 0.00599 -1.09143 C 0.00573 -1.13148 0.0056 -1.17199 0.00495 -1.21203 C 0.00495 -1.21574 0.0043 -1.21921 0.0039 -1.22245 C 0.00351 -1.22754 0.00338 -1.23264 0.00286 -1.23727 C 0.00234 -1.24305 0.00156 -1.24861 0.00078 -1.25416 C 0.00052 -1.25671 1.45833E-6 -1.25856 -0.00026 -1.26064 C -0.00065 -1.26481 -0.00052 -1.26944 -0.0013 -1.27338 C -0.00261 -1.28078 -0.00469 -1.2875 -0.00651 -1.29444 C -0.00716 -1.29745 -0.00807 -1.3 -0.0086 -1.30301 C -0.00886 -1.30509 -0.00925 -1.3074 -0.00964 -1.30902 C -0.01094 -1.3162 -0.0125 -1.32314 -0.0138 -1.33009 C -0.01445 -1.33495 -0.01615 -1.34676 -0.01797 -1.35139 C -0.0194 -1.35532 -0.02162 -1.35787 -0.02318 -1.36203 C -0.04297 -1.41736 -0.00677 -1.32731 -0.03151 -1.38727 C -0.03216 -1.39097 -0.03242 -1.3949 -0.0336 -1.39791 C -0.0349 -1.40162 -0.03711 -1.40347 -0.0388 -1.40625 C -0.03985 -1.40856 -0.04089 -1.41064 -0.04193 -1.41273 C -0.04909 -1.43032 -0.03789 -1.40694 -0.04714 -1.42546 C -0.05026 -1.44467 -0.04401 -1.41088 -0.05651 -1.44444 C -0.05755 -1.44722 -0.0586 -1.45 -0.05964 -1.45277 C -0.06042 -1.45555 -0.06068 -1.45879 -0.06172 -1.46134 C -0.06276 -1.46389 -0.06458 -1.46504 -0.06589 -1.46759 C -0.06667 -1.46921 -0.06693 -1.47245 -0.06797 -1.47384 C -0.06914 -1.47569 -0.0707 -1.47546 -0.07214 -1.47615 C -0.07344 -1.48171 -0.07526 -1.48703 -0.0763 -1.49282 L -0.07839 -1.50578 C -0.07813 -1.50856 -0.07774 -1.52847 -0.0763 -1.53541 C -0.07539 -1.53912 -0.07422 -1.54236 -0.07318 -1.54606 C -0.07279 -1.54861 -0.0724 -1.55162 -0.07214 -1.55439 C -0.07162 -1.55949 -0.07096 -1.56967 -0.07005 -1.57546 C -0.0694 -1.57847 -0.06849 -1.58102 -0.06797 -1.58402 C -0.06641 -1.59097 -0.06758 -1.59027 -0.06485 -1.59676 C -0.06276 -1.60092 -0.06068 -1.60509 -0.0586 -1.60949 C -0.05755 -1.61157 -0.05625 -1.61319 -0.05547 -1.61574 L -0.05339 -1.62222 " pathEditMode="relative" rAng="0" ptsTypes="AAAAAAAAAAAAAAAAAAAAAAAAAAAAAAAAAAAAAAAAAAAAAAAAAAAAAAAAAAAAAAAAAAAAAAAAAAAAAAA">
                                      <p:cBhvr>
                                        <p:cTn id="35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6650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 animBg="1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25019" y="147200"/>
            <a:ext cx="46665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Maddenin Katı Hali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7295" y="793531"/>
            <a:ext cx="73754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Alttaki görselde katı maddelere örnekler verir misiniz ?</a:t>
            </a:r>
          </a:p>
        </p:txBody>
      </p:sp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62AC8BE-9411-4DB0-A0B0-50E1113F9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973"/>
            <a:ext cx="7884627" cy="5295028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D26D1B23-40B9-46D0-B5E9-5FD4DBAF1AE9}"/>
              </a:ext>
            </a:extLst>
          </p:cNvPr>
          <p:cNvSpPr/>
          <p:nvPr/>
        </p:nvSpPr>
        <p:spPr>
          <a:xfrm>
            <a:off x="7723399" y="1643896"/>
            <a:ext cx="44686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Katı maddeler çoğu durumda serttir. Sıvılar ve gazlar ise sert değildir. Katıları diğer hâllerden ayıran önemli özelliklerden biri belli bir biçimlerinin olmasıdır.</a:t>
            </a:r>
            <a:endParaRPr kumimoji="0" lang="tr-TR" sz="2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25019" y="147200"/>
            <a:ext cx="46665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Maddenin Katı Hali</a:t>
            </a:r>
          </a:p>
        </p:txBody>
      </p:sp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D26D1B23-40B9-46D0-B5E9-5FD4DBAF1AE9}"/>
              </a:ext>
            </a:extLst>
          </p:cNvPr>
          <p:cNvSpPr/>
          <p:nvPr/>
        </p:nvSpPr>
        <p:spPr>
          <a:xfrm>
            <a:off x="3175001" y="1765725"/>
            <a:ext cx="8293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Katıların biçimlerini değiştirmek için onları kırmak, kesmek veya ezmek gerekir. Katılar bulundukları kabın şeklini almazlar, kendi şekillerini korurlar. </a:t>
            </a:r>
            <a:endParaRPr kumimoji="0" lang="tr-TR" sz="2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9E9057C-61D7-4140-86C8-65499A130A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1" y="5153306"/>
            <a:ext cx="1825319" cy="133559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CE99013-C510-4E85-AB7A-7A1778EACD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9" y="1561876"/>
            <a:ext cx="2251491" cy="15479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759713A-73A8-4636-88FC-BBDCFBBC21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5" y="3479674"/>
            <a:ext cx="2809332" cy="15323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276563C5-4D7E-419E-9D84-CAED2939035A}"/>
              </a:ext>
            </a:extLst>
          </p:cNvPr>
          <p:cNvSpPr/>
          <p:nvPr/>
        </p:nvSpPr>
        <p:spPr>
          <a:xfrm>
            <a:off x="3175001" y="3094954"/>
            <a:ext cx="8293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Lastik, sünger, pamuk gibi yumuşak maddeler de katı hâldedir. Belli bir şekilleri vardır.</a:t>
            </a:r>
            <a:endParaRPr kumimoji="0" lang="tr-TR" sz="2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3BB002AD-6C4E-48F0-895D-3E8ACC0F9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80" y="4026825"/>
            <a:ext cx="5026920" cy="2758134"/>
          </a:xfrm>
          <a:prstGeom prst="rect">
            <a:avLst/>
          </a:prstGeom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id="{99E1B523-AB39-4FA7-B06D-C6F9780A62C7}"/>
              </a:ext>
            </a:extLst>
          </p:cNvPr>
          <p:cNvSpPr/>
          <p:nvPr/>
        </p:nvSpPr>
        <p:spPr>
          <a:xfrm>
            <a:off x="8213255" y="3706756"/>
            <a:ext cx="39787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Kum, pirinç, un, toz şeker gibi maddeler de katı maddelerdir. Bunlara küçük taneli katılar denir. Her bir tanenin kendine özgü şekli vardır.</a:t>
            </a:r>
            <a:endParaRPr kumimoji="0" lang="tr-TR" sz="2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4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25019" y="147200"/>
            <a:ext cx="4601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Maddenin Sıvı Hali</a:t>
            </a:r>
          </a:p>
        </p:txBody>
      </p:sp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D26D1B23-40B9-46D0-B5E9-5FD4DBAF1AE9}"/>
              </a:ext>
            </a:extLst>
          </p:cNvPr>
          <p:cNvSpPr/>
          <p:nvPr/>
        </p:nvSpPr>
        <p:spPr>
          <a:xfrm>
            <a:off x="7514999" y="1639292"/>
            <a:ext cx="44686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Sıvıların katılardan farklı olarak belli bir şekilleri yoktur. Konuldukları kabın şeklini alırlar.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tr-TR" sz="22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Su, süt, sıvı yağ, meyve suyu maddenin sıvı hâline örnek verilebilir.</a:t>
            </a:r>
            <a:endParaRPr kumimoji="0" lang="tr-TR" sz="2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8ACDDC0-6260-4C2E-9D37-CA63E2F10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692" y="1639292"/>
            <a:ext cx="2301439" cy="461812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7481244-B63D-413E-83FE-6D1EA0AEE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0" y="1643896"/>
            <a:ext cx="2392887" cy="176799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0C0DA38-E68D-4389-94F6-6A83F7717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87" y="1643895"/>
            <a:ext cx="2362405" cy="176799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8D63710F-B37E-46A5-B14D-90822152BE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0" y="3407960"/>
            <a:ext cx="4755292" cy="2849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3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125019" y="147200"/>
            <a:ext cx="4601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36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Maddenin Sıvı Hali</a:t>
            </a:r>
          </a:p>
        </p:txBody>
      </p:sp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719331" y="625741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Devam et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D26D1B23-40B9-46D0-B5E9-5FD4DBAF1AE9}"/>
              </a:ext>
            </a:extLst>
          </p:cNvPr>
          <p:cNvSpPr/>
          <p:nvPr/>
        </p:nvSpPr>
        <p:spPr>
          <a:xfrm>
            <a:off x="219290" y="1015884"/>
            <a:ext cx="8293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tr-TR" sz="2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Sıvı hâl, maddenin katı hâliyle gaz hâli arasındaki hâldir.</a:t>
            </a:r>
            <a:endParaRPr kumimoji="0" lang="tr-TR" sz="22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80E3CF2-2FC3-4C35-8F02-F750697E6F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3662766"/>
            <a:ext cx="3225800" cy="32258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666DBC7-3952-45D0-844C-B17EDDBCFE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2550"/>
            <a:ext cx="3538460" cy="2358275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CD36E79E-E3D3-4889-A5D0-610F28FDBA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90" y="3652550"/>
            <a:ext cx="3503306" cy="2189566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F8FB90D1-9EA1-4B5F-9C6B-8103BB08BEC9}"/>
              </a:ext>
            </a:extLst>
          </p:cNvPr>
          <p:cNvSpPr/>
          <p:nvPr/>
        </p:nvSpPr>
        <p:spPr>
          <a:xfrm>
            <a:off x="991355" y="2651452"/>
            <a:ext cx="1555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tr-TR" sz="3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Gaz</a:t>
            </a:r>
            <a:endParaRPr kumimoji="0" lang="tr-TR" sz="30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D5283449-6851-46D8-8370-04FD633ACF9E}"/>
              </a:ext>
            </a:extLst>
          </p:cNvPr>
          <p:cNvSpPr/>
          <p:nvPr/>
        </p:nvSpPr>
        <p:spPr>
          <a:xfrm>
            <a:off x="4991855" y="2486352"/>
            <a:ext cx="1555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tr-TR" sz="3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Sıvı</a:t>
            </a:r>
            <a:endParaRPr kumimoji="0" lang="tr-TR" sz="30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CA3F42A9-981F-4F55-9C77-5D6202A3B283}"/>
              </a:ext>
            </a:extLst>
          </p:cNvPr>
          <p:cNvSpPr/>
          <p:nvPr/>
        </p:nvSpPr>
        <p:spPr>
          <a:xfrm>
            <a:off x="9486168" y="2542202"/>
            <a:ext cx="1555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tr-TR" sz="30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Katı</a:t>
            </a:r>
            <a:endParaRPr kumimoji="0" lang="tr-TR" sz="30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0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e31731513074f1495b7d14dba499e11638b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4787</TotalTime>
  <Words>366</Words>
  <Application>Microsoft Office PowerPoint</Application>
  <PresentationFormat>Geniş ekran</PresentationFormat>
  <Paragraphs>77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Cisimleri Hareket Ettirme ve Durdurma</dc:title>
  <dc:creator>www.mebders.com</dc:creator>
  <cp:lastModifiedBy>Muhammet Bozkurt</cp:lastModifiedBy>
  <cp:revision>280</cp:revision>
  <dcterms:created xsi:type="dcterms:W3CDTF">2015-08-20T10:50:29Z</dcterms:created>
  <dcterms:modified xsi:type="dcterms:W3CDTF">2017-12-17T18:24:35Z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27D8F80A-C582-4DAC-B379-E8F2E3EB8B34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