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sldIdLst>
    <p:sldId id="272" r:id="rId3"/>
    <p:sldId id="307" r:id="rId4"/>
    <p:sldId id="317" r:id="rId5"/>
    <p:sldId id="318" r:id="rId6"/>
    <p:sldId id="311" r:id="rId7"/>
    <p:sldId id="319" r:id="rId8"/>
    <p:sldId id="320" r:id="rId9"/>
    <p:sldId id="274" r:id="rId10"/>
  </p:sldIdLst>
  <p:sldSz cx="12192000" cy="6858000"/>
  <p:notesSz cx="6858000" cy="9144000"/>
  <p:custDataLst>
    <p:tags r:id="rId11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4200"/>
    <a:srgbClr val="1A2D61"/>
    <a:srgbClr val="D59536"/>
    <a:srgbClr val="523100"/>
    <a:srgbClr val="150C00"/>
    <a:srgbClr val="794903"/>
    <a:srgbClr val="160D00"/>
    <a:srgbClr val="271800"/>
    <a:srgbClr val="F2A8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56" d="100"/>
          <a:sy n="56" d="100"/>
        </p:scale>
        <p:origin x="55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7CD7D-0373-438D-A611-2B18760BCCA2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9F62D-FC13-4409-A200-9F9225F350D0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83004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42901" y="-533400"/>
            <a:ext cx="11544300" cy="7325784"/>
          </a:xfrm>
          <a:prstGeom prst="ellipse">
            <a:avLst/>
          </a:prstGeom>
          <a:gradFill flip="none" rotWithShape="1">
            <a:gsLst>
              <a:gs pos="37000">
                <a:schemeClr val="accent5">
                  <a:lumMod val="76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0" y="4343400"/>
            <a:ext cx="12192000" cy="2514600"/>
          </a:xfrm>
          <a:prstGeom prst="ellipse">
            <a:avLst/>
          </a:prstGeom>
          <a:gradFill flip="none" rotWithShape="1">
            <a:gsLst>
              <a:gs pos="40000">
                <a:schemeClr val="accent5">
                  <a:lumMod val="68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CDFB-02A4-4794-A347-70471386EC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282FE-E361-4CEC-A72F-9E53845330A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43458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BB411-A31F-4C74-86E0-37E823FE09E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68415-F5C2-4A62-9197-6D18D847839A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02357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42901" y="-533400"/>
            <a:ext cx="11544300" cy="7325784"/>
          </a:xfrm>
          <a:prstGeom prst="ellipse">
            <a:avLst/>
          </a:prstGeom>
          <a:gradFill flip="none" rotWithShape="1">
            <a:gsLst>
              <a:gs pos="37000">
                <a:schemeClr val="accent5">
                  <a:lumMod val="76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0" y="4343400"/>
            <a:ext cx="12192000" cy="2514600"/>
          </a:xfrm>
          <a:prstGeom prst="ellipse">
            <a:avLst/>
          </a:prstGeom>
          <a:gradFill flip="none" rotWithShape="1">
            <a:gsLst>
              <a:gs pos="40000">
                <a:schemeClr val="accent5">
                  <a:lumMod val="68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160C-0521-4735-8F58-EFFF5270DCDF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F3B71-CE77-445F-971A-9E65000F32C5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573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1B20"/>
            </a:gs>
            <a:gs pos="19000">
              <a:srgbClr val="141B20"/>
            </a:gs>
            <a:gs pos="39999">
              <a:srgbClr val="27343F"/>
            </a:gs>
            <a:gs pos="67000">
              <a:srgbClr val="000000"/>
            </a:gs>
            <a:gs pos="100000">
              <a:srgbClr val="485F7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F46347-80BD-4281-9A7D-0AED6FAD8E0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681F1F-4A5D-4C37-BE75-A4938DB575D2}" type="slidenum">
              <a:rPr lang="en-US" altLang="tr-T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81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1B20"/>
            </a:gs>
            <a:gs pos="19000">
              <a:srgbClr val="141B20"/>
            </a:gs>
            <a:gs pos="39999">
              <a:srgbClr val="27343F"/>
            </a:gs>
            <a:gs pos="67000">
              <a:srgbClr val="000000"/>
            </a:gs>
            <a:gs pos="100000">
              <a:srgbClr val="485F7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7ABA8A-3FE2-4C1C-82FD-14E02E2E916F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456275-69BF-4A56-B691-A9AD780ADCC5}" type="slidenum">
              <a:rPr lang="en-US" altLang="tr-T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44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3.png"/><Relationship Id="rId1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audio" Target="../media/audio10.wav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tags" Target="../tags/tag3.xml"/><Relationship Id="rId6" Type="http://schemas.openxmlformats.org/officeDocument/2006/relationships/audio" Target="../media/audio4.wav"/><Relationship Id="rId11" Type="http://schemas.openxmlformats.org/officeDocument/2006/relationships/audio" Target="../media/audio9.wav"/><Relationship Id="rId5" Type="http://schemas.openxmlformats.org/officeDocument/2006/relationships/audio" Target="../media/audio3.wav"/><Relationship Id="rId15" Type="http://schemas.openxmlformats.org/officeDocument/2006/relationships/image" Target="../media/image4.png"/><Relationship Id="rId10" Type="http://schemas.openxmlformats.org/officeDocument/2006/relationships/audio" Target="../media/audio8.wav"/><Relationship Id="rId19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audio" Target="../media/audio7.wav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audio" Target="../media/audio15.wav"/><Relationship Id="rId18" Type="http://schemas.openxmlformats.org/officeDocument/2006/relationships/image" Target="../media/image9.png"/><Relationship Id="rId3" Type="http://schemas.openxmlformats.org/officeDocument/2006/relationships/audio" Target="../media/audio11.wav"/><Relationship Id="rId7" Type="http://schemas.openxmlformats.org/officeDocument/2006/relationships/audio" Target="../media/audio5.wav"/><Relationship Id="rId12" Type="http://schemas.openxmlformats.org/officeDocument/2006/relationships/audio" Target="../media/audio14.wav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tags" Target="../tags/tag4.xml"/><Relationship Id="rId6" Type="http://schemas.openxmlformats.org/officeDocument/2006/relationships/audio" Target="../media/audio4.wav"/><Relationship Id="rId11" Type="http://schemas.openxmlformats.org/officeDocument/2006/relationships/audio" Target="../media/audio13.wav"/><Relationship Id="rId5" Type="http://schemas.openxmlformats.org/officeDocument/2006/relationships/audio" Target="../media/audio3.wav"/><Relationship Id="rId15" Type="http://schemas.openxmlformats.org/officeDocument/2006/relationships/image" Target="../media/image2.png"/><Relationship Id="rId10" Type="http://schemas.openxmlformats.org/officeDocument/2006/relationships/audio" Target="../media/audio12.wav"/><Relationship Id="rId19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audio" Target="../media/audio7.wav"/><Relationship Id="rId1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2.png"/><Relationship Id="rId1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3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tags" Target="../tags/tag5.xml"/><Relationship Id="rId6" Type="http://schemas.openxmlformats.org/officeDocument/2006/relationships/audio" Target="../media/audio5.wav"/><Relationship Id="rId11" Type="http://schemas.openxmlformats.org/officeDocument/2006/relationships/audio" Target="../media/audio18.wav"/><Relationship Id="rId5" Type="http://schemas.openxmlformats.org/officeDocument/2006/relationships/audio" Target="../media/audio4.wav"/><Relationship Id="rId15" Type="http://schemas.openxmlformats.org/officeDocument/2006/relationships/image" Target="../media/image5.png"/><Relationship Id="rId10" Type="http://schemas.openxmlformats.org/officeDocument/2006/relationships/audio" Target="../media/audio17.wav"/><Relationship Id="rId4" Type="http://schemas.openxmlformats.org/officeDocument/2006/relationships/audio" Target="../media/audio3.wav"/><Relationship Id="rId9" Type="http://schemas.openxmlformats.org/officeDocument/2006/relationships/audio" Target="../media/audio16.wav"/><Relationship Id="rId1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0.wav"/><Relationship Id="rId13" Type="http://schemas.openxmlformats.org/officeDocument/2006/relationships/image" Target="../media/image15.png"/><Relationship Id="rId3" Type="http://schemas.openxmlformats.org/officeDocument/2006/relationships/audio" Target="../media/audio19.wav"/><Relationship Id="rId7" Type="http://schemas.openxmlformats.org/officeDocument/2006/relationships/image" Target="../media/image5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2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audio" Target="../media/audio2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0.wav"/><Relationship Id="rId13" Type="http://schemas.openxmlformats.org/officeDocument/2006/relationships/image" Target="../media/image17.png"/><Relationship Id="rId3" Type="http://schemas.openxmlformats.org/officeDocument/2006/relationships/audio" Target="../media/audio22.wav"/><Relationship Id="rId7" Type="http://schemas.openxmlformats.org/officeDocument/2006/relationships/image" Target="../media/image5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2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audio" Target="../media/audio2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0.wav"/><Relationship Id="rId13" Type="http://schemas.openxmlformats.org/officeDocument/2006/relationships/image" Target="../media/image19.png"/><Relationship Id="rId3" Type="http://schemas.openxmlformats.org/officeDocument/2006/relationships/audio" Target="../media/audio22.wav"/><Relationship Id="rId7" Type="http://schemas.openxmlformats.org/officeDocument/2006/relationships/image" Target="../media/image5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2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audio" Target="../media/audio2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3.wav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6" Type="http://schemas.openxmlformats.org/officeDocument/2006/relationships/hyperlink" Target="http://www.mebders.com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73" y="-121626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8" y="3344220"/>
            <a:ext cx="1589676" cy="2836296"/>
          </a:xfrm>
          <a:prstGeom prst="rect">
            <a:avLst/>
          </a:prstGeom>
        </p:spPr>
      </p:pic>
      <p:sp>
        <p:nvSpPr>
          <p:cNvPr id="8" name="Yuvarlatılmış Dikdörtgen 7">
            <a:hlinkClick r:id="" action="ppaction://hlinkshowjump?jump=nextslide"/>
          </p:cNvPr>
          <p:cNvSpPr/>
          <p:nvPr/>
        </p:nvSpPr>
        <p:spPr>
          <a:xfrm>
            <a:off x="8079129" y="4861367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Derse Geç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3379807" y="1111405"/>
            <a:ext cx="24208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SINIF		: </a:t>
            </a:r>
            <a:r>
              <a:rPr lang="tr-TR" sz="25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3379807" y="1588459"/>
            <a:ext cx="395255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DERS		: </a:t>
            </a:r>
            <a:r>
              <a:rPr lang="tr-TR" sz="25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MATEMATİK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3379807" y="2534688"/>
            <a:ext cx="610474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KONU		: </a:t>
            </a:r>
            <a:r>
              <a:rPr lang="tr-TR" dirty="0">
                <a:solidFill>
                  <a:srgbClr val="1A2D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NESNE GRUPLARINDA AZLIK ÇOKLUK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3379807" y="2055977"/>
            <a:ext cx="24208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ÜNİTE	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3379807" y="3000549"/>
            <a:ext cx="6176692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KAZANIM	: </a:t>
            </a:r>
          </a:p>
          <a:p>
            <a:r>
              <a:rPr lang="tr-TR" dirty="0">
                <a:solidFill>
                  <a:srgbClr val="F0F3FB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Nesne gruplarını azlık ve çokluklarına göre karşılaştırır.</a:t>
            </a:r>
          </a:p>
          <a:p>
            <a:r>
              <a:rPr lang="tr-TR" dirty="0">
                <a:solidFill>
                  <a:srgbClr val="F0F3FB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 Miktarları 20’den az nesnelerden oluşan iki gruptaki nesneleri birebir eşler, grupların nesne sayılarını karşılaştırır.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115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16" y="-115878"/>
            <a:ext cx="8221710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6" y="3399298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1 - 3</a:t>
            </a:r>
          </a:p>
        </p:txBody>
      </p:sp>
      <p:sp>
        <p:nvSpPr>
          <p:cNvPr id="346" name="Metin kutusu 345"/>
          <p:cNvSpPr txBox="1"/>
          <p:nvPr/>
        </p:nvSpPr>
        <p:spPr>
          <a:xfrm>
            <a:off x="10238672" y="2849657"/>
            <a:ext cx="17748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</a:t>
            </a:r>
          </a:p>
        </p:txBody>
      </p:sp>
      <p:sp>
        <p:nvSpPr>
          <p:cNvPr id="347" name="Metin kutusu 346"/>
          <p:cNvSpPr txBox="1"/>
          <p:nvPr/>
        </p:nvSpPr>
        <p:spPr>
          <a:xfrm>
            <a:off x="10096909" y="4007217"/>
            <a:ext cx="2140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523100"/>
                </a:solidFill>
              </a:rPr>
              <a:t>Nesne Gruplarında </a:t>
            </a:r>
          </a:p>
          <a:p>
            <a:pPr algn="ctr"/>
            <a:r>
              <a:rPr lang="tr-TR" dirty="0">
                <a:solidFill>
                  <a:srgbClr val="523100"/>
                </a:solidFill>
              </a:rPr>
              <a:t>Azlık, Çokluk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392" y="1497080"/>
            <a:ext cx="3677163" cy="247226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559" y="1497080"/>
            <a:ext cx="3315163" cy="248637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1648" y="858318"/>
            <a:ext cx="638762" cy="638762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3814852" y="4056026"/>
            <a:ext cx="5982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latin typeface="Hand writing Mutlu" panose="00002100000000000000" pitchFamily="2" charset="0"/>
              </a:rPr>
              <a:t>6</a:t>
            </a:r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00238" y="858318"/>
            <a:ext cx="638762" cy="638762"/>
          </a:xfrm>
          <a:prstGeom prst="rect">
            <a:avLst/>
          </a:prstGeom>
        </p:spPr>
      </p:pic>
      <p:sp>
        <p:nvSpPr>
          <p:cNvPr id="20" name="Metin kutusu 19"/>
          <p:cNvSpPr txBox="1"/>
          <p:nvPr/>
        </p:nvSpPr>
        <p:spPr>
          <a:xfrm>
            <a:off x="7815832" y="4056026"/>
            <a:ext cx="61747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latin typeface="Hand writing Mutlu" panose="00002100000000000000" pitchFamily="2" charset="0"/>
              </a:rPr>
              <a:t>4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4113972" y="5183348"/>
            <a:ext cx="41312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latin typeface="Hand writing Mutlu" panose="00002100000000000000" pitchFamily="2" charset="0"/>
              </a:rPr>
              <a:t>6, 4’ten çoktur.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489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kadaslar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0.04023 0.00324 " pathEditMode="relative" rAng="0" ptsTypes="AA">
                                      <p:cBhvr>
                                        <p:cTn id="1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5" y="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24 0.00324 L 0.08047 0.00486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5" y="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500"/>
                            </p:stCondLst>
                            <p:childTnLst>
                              <p:par>
                                <p:cTn id="22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47 0.00486 L 0.12071 0.00486 " pathEditMode="relative" rAng="0" ptsTypes="AA">
                                      <p:cBhvr>
                                        <p:cTn id="2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7 0.00486 L 0.16588 0.00324 " pathEditMode="relative" rAng="0" ptsTypes="AA">
                                      <p:cBhvr>
                                        <p:cTn id="2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" y="-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500"/>
                            </p:stCondLst>
                            <p:childTnLst>
                              <p:par>
                                <p:cTn id="28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88 0.00324 L 0.20612 0.00324 " pathEditMode="relative" rAng="0" ptsTypes="AA">
                                      <p:cBhvr>
                                        <p:cTn id="2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halay-ceken-coc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0.06602 0.00324 " pathEditMode="relative" rAng="0" ptsTypes="AA">
                                      <p:cBhvr>
                                        <p:cTn id="4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8500"/>
                            </p:stCondLst>
                            <p:childTnLst>
                              <p:par>
                                <p:cTn id="44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01 0.00324 L 0.1276 0.00486 " pathEditMode="relative" rAng="0" ptsTypes="AA">
                                      <p:cBhvr>
                                        <p:cTn id="4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8" y="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0"/>
                            </p:stCondLst>
                            <p:childTnLst>
                              <p:par>
                                <p:cTn id="47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76 0.00486 L 0.18424 0.00162 " pathEditMode="relative" rAng="0" ptsTypes="AA">
                                      <p:cBhvr>
                                        <p:cTn id="4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" y="-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15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horon-te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3500"/>
                            </p:stCondLst>
                            <p:childTnLst>
                              <p:par>
                                <p:cTn id="56" presetID="32" presetClass="emph" presetSubtype="0" repeatCount="400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ciklam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4000"/>
                            </p:stCondLst>
                            <p:childTnLst>
                              <p:par>
                                <p:cTn id="6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5" grpId="0"/>
      <p:bldP spid="5" grpId="1"/>
      <p:bldP spid="20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16" y="-115878"/>
            <a:ext cx="8221710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6" y="3399298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2 - 3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421" y="1644704"/>
            <a:ext cx="5559109" cy="350918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10428" y="1005942"/>
            <a:ext cx="638762" cy="638762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5705856" y="2679632"/>
            <a:ext cx="5982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latin typeface="Hand writing Mutlu" panose="00002100000000000000" pitchFamily="2" charset="0"/>
              </a:rPr>
              <a:t>7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67094" y="3575530"/>
            <a:ext cx="638762" cy="638762"/>
          </a:xfrm>
          <a:prstGeom prst="rect">
            <a:avLst/>
          </a:prstGeom>
        </p:spPr>
      </p:pic>
      <p:sp>
        <p:nvSpPr>
          <p:cNvPr id="18" name="Metin kutusu 17"/>
          <p:cNvSpPr txBox="1"/>
          <p:nvPr/>
        </p:nvSpPr>
        <p:spPr>
          <a:xfrm>
            <a:off x="5718922" y="5252449"/>
            <a:ext cx="58862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latin typeface="Hand writing Mutlu" panose="00002100000000000000" pitchFamily="2" charset="0"/>
              </a:rPr>
              <a:t>3</a:t>
            </a:r>
          </a:p>
        </p:txBody>
      </p:sp>
      <p:sp>
        <p:nvSpPr>
          <p:cNvPr id="19" name="Metin kutusu 18"/>
          <p:cNvSpPr txBox="1"/>
          <p:nvPr/>
        </p:nvSpPr>
        <p:spPr>
          <a:xfrm>
            <a:off x="10238672" y="2849657"/>
            <a:ext cx="17748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</a:t>
            </a:r>
          </a:p>
        </p:txBody>
      </p:sp>
      <p:sp>
        <p:nvSpPr>
          <p:cNvPr id="20" name="Metin kutusu 19"/>
          <p:cNvSpPr txBox="1"/>
          <p:nvPr/>
        </p:nvSpPr>
        <p:spPr>
          <a:xfrm>
            <a:off x="10096909" y="4007217"/>
            <a:ext cx="2140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523100"/>
                </a:solidFill>
              </a:rPr>
              <a:t>Nesne Gruplarında </a:t>
            </a:r>
          </a:p>
          <a:p>
            <a:pPr algn="ctr"/>
            <a:r>
              <a:rPr lang="tr-TR" dirty="0">
                <a:solidFill>
                  <a:srgbClr val="523100"/>
                </a:solidFill>
              </a:rPr>
              <a:t>Azlık, Çokluk</a:t>
            </a:r>
          </a:p>
        </p:txBody>
      </p:sp>
      <p:sp>
        <p:nvSpPr>
          <p:cNvPr id="21" name="Metin kutusu 20"/>
          <p:cNvSpPr txBox="1"/>
          <p:nvPr/>
        </p:nvSpPr>
        <p:spPr>
          <a:xfrm>
            <a:off x="4190547" y="6098748"/>
            <a:ext cx="39901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  <a:latin typeface="Hand writing Mutlu" panose="00002100000000000000" pitchFamily="2" charset="0"/>
              </a:rPr>
              <a:t>3, 7’den azdır.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320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kadasla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500"/>
                            </p:stCondLst>
                            <p:childTnLst>
                              <p:par>
                                <p:cTn id="16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04023 0.00324 " pathEditMode="relative" rAng="0" ptsTypes="AA">
                                      <p:cBhvr>
                                        <p:cTn id="1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5" y="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23 0.00324 L 0.07135 0.00486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" y="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0"/>
                            </p:stCondLst>
                            <p:childTnLst>
                              <p:par>
                                <p:cTn id="22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35 0.00486 L 0.11159 0.00486 " pathEditMode="relative" rAng="0" ptsTypes="AA">
                                      <p:cBhvr>
                                        <p:cTn id="2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38 0.00486 L 0.15156 0.00324 " pathEditMode="relative" rAng="0" ptsTypes="AA">
                                      <p:cBhvr>
                                        <p:cTn id="2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" y="-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500"/>
                            </p:stCondLst>
                            <p:childTnLst>
                              <p:par>
                                <p:cTn id="28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039 0.00324 L 0.17591 0.00671 " pathEditMode="relative" rAng="0" ptsTypes="AA">
                                      <p:cBhvr>
                                        <p:cTn id="2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" y="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000"/>
                            </p:stCondLst>
                            <p:childTnLst>
                              <p:par>
                                <p:cTn id="31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52 0.00324 L 0.20911 0.00671 " pathEditMode="relative" rAng="0" ptsTypes="AA">
                                      <p:cBhvr>
                                        <p:cTn id="3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5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teldeki-kusl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50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0.04023 0.00324 " pathEditMode="relative" rAng="0" ptsTypes="AA">
                                      <p:cBhvr>
                                        <p:cTn id="4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5" y="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0"/>
                            </p:stCondLst>
                            <p:childTnLst>
                              <p:par>
                                <p:cTn id="47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23 0.00324 L 0.08606 0.01644 " pathEditMode="relative" rAng="0" ptsTypes="AA">
                                      <p:cBhvr>
                                        <p:cTn id="4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6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yerdeki-kusl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0"/>
                            </p:stCondLst>
                            <p:childTnLst>
                              <p:par>
                                <p:cTn id="56" presetID="32" presetClass="emph" presetSubtype="0" repeatCount="4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aciklama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35" presetClass="emph" presetSubtype="0" repeatCount="indefinite" fill="hold" grpId="1" nodeType="with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9500"/>
                            </p:stCondLst>
                            <p:childTnLst>
                              <p:par>
                                <p:cTn id="6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6" grpId="0"/>
      <p:bldP spid="18" grpId="0"/>
      <p:bldP spid="18" grpId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16" y="-115878"/>
            <a:ext cx="8221710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6" y="3399298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3 - 3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693" y="857924"/>
            <a:ext cx="3308064" cy="403949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516" y="837730"/>
            <a:ext cx="3241069" cy="405968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38778" y="1886052"/>
            <a:ext cx="638762" cy="638762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96244" y="1663018"/>
            <a:ext cx="638762" cy="638762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58020" y="1566114"/>
            <a:ext cx="638762" cy="638762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11496" y="2185552"/>
            <a:ext cx="638762" cy="63876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02458" y="2020229"/>
            <a:ext cx="638762" cy="638762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62553" y="1968088"/>
            <a:ext cx="638762" cy="638762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3731756" y="4925660"/>
            <a:ext cx="5982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latin typeface="Hand writing Mutlu" panose="00002100000000000000" pitchFamily="2" charset="0"/>
              </a:rPr>
              <a:t>6</a:t>
            </a:r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15857" y="1337216"/>
            <a:ext cx="638762" cy="638762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9676" y="1521049"/>
            <a:ext cx="638762" cy="638762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45790" y="1337216"/>
            <a:ext cx="638762" cy="638762"/>
          </a:xfrm>
          <a:prstGeom prst="rect">
            <a:avLst/>
          </a:prstGeom>
        </p:spPr>
      </p:pic>
      <p:sp>
        <p:nvSpPr>
          <p:cNvPr id="25" name="Metin kutusu 24"/>
          <p:cNvSpPr txBox="1"/>
          <p:nvPr/>
        </p:nvSpPr>
        <p:spPr>
          <a:xfrm>
            <a:off x="7850366" y="4936852"/>
            <a:ext cx="5982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latin typeface="Hand writing Mutlu" panose="00002100000000000000" pitchFamily="2" charset="0"/>
              </a:rPr>
              <a:t>3</a:t>
            </a:r>
          </a:p>
        </p:txBody>
      </p:sp>
      <p:sp>
        <p:nvSpPr>
          <p:cNvPr id="26" name="Metin kutusu 25"/>
          <p:cNvSpPr txBox="1"/>
          <p:nvPr/>
        </p:nvSpPr>
        <p:spPr>
          <a:xfrm>
            <a:off x="10238672" y="2849657"/>
            <a:ext cx="17748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</a:t>
            </a:r>
          </a:p>
        </p:txBody>
      </p:sp>
      <p:sp>
        <p:nvSpPr>
          <p:cNvPr id="27" name="Metin kutusu 26"/>
          <p:cNvSpPr txBox="1"/>
          <p:nvPr/>
        </p:nvSpPr>
        <p:spPr>
          <a:xfrm>
            <a:off x="10096909" y="4007217"/>
            <a:ext cx="2140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523100"/>
                </a:solidFill>
              </a:rPr>
              <a:t>Nesne Gruplarında </a:t>
            </a:r>
          </a:p>
          <a:p>
            <a:pPr algn="ctr"/>
            <a:r>
              <a:rPr lang="tr-TR" dirty="0">
                <a:solidFill>
                  <a:srgbClr val="523100"/>
                </a:solidFill>
              </a:rPr>
              <a:t>Azlık, Çokluk</a:t>
            </a:r>
          </a:p>
        </p:txBody>
      </p:sp>
      <p:sp>
        <p:nvSpPr>
          <p:cNvPr id="32" name="Metin kutusu 31"/>
          <p:cNvSpPr txBox="1"/>
          <p:nvPr/>
        </p:nvSpPr>
        <p:spPr>
          <a:xfrm>
            <a:off x="3868987" y="6110178"/>
            <a:ext cx="4931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  <a:latin typeface="Hand writing Mutlu" panose="00002100000000000000" pitchFamily="2" charset="0"/>
              </a:rPr>
              <a:t>6, 3’ten büyüktür.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974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oyun-oynayan-cocukl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3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45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0"/>
                            </p:stCondLst>
                            <p:childTnLst>
                              <p:par>
                                <p:cTn id="89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ders-calisan-cocukl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1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ciklama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6" grpId="0"/>
      <p:bldP spid="6" grpId="1"/>
      <p:bldP spid="25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16" y="-115878"/>
            <a:ext cx="8221710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6" y="3399298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Etkinlik : 1 - 3</a:t>
            </a:r>
          </a:p>
        </p:txBody>
      </p:sp>
      <p:sp>
        <p:nvSpPr>
          <p:cNvPr id="5" name="1.kutu">
            <a:hlinkClick r:id="" action="ppaction://noaction">
              <a:snd r:embed="rId8" name="olmadiyeni.wav"/>
            </a:hlinkClick>
          </p:cNvPr>
          <p:cNvSpPr/>
          <p:nvPr/>
        </p:nvSpPr>
        <p:spPr>
          <a:xfrm>
            <a:off x="4180091" y="3229569"/>
            <a:ext cx="709864" cy="5669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2.kutu">
            <a:hlinkClick r:id="" action="ppaction://noaction">
              <a:snd r:embed="rId9" name="aferinyeni.wav"/>
            </a:hlinkClick>
          </p:cNvPr>
          <p:cNvSpPr/>
          <p:nvPr/>
        </p:nvSpPr>
        <p:spPr>
          <a:xfrm>
            <a:off x="7113801" y="3190157"/>
            <a:ext cx="709864" cy="6064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594" y="3224739"/>
            <a:ext cx="515604" cy="537243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252" y="3237418"/>
            <a:ext cx="559147" cy="559147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1956016" y="768244"/>
            <a:ext cx="7980070" cy="4770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2500" dirty="0">
                <a:latin typeface="Hand writing Mutlu" panose="00002100000000000000" pitchFamily="2" charset="0"/>
              </a:rPr>
              <a:t>Çok olan varlığın altındaki kutucuğa tıklayınız.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914" y="1801761"/>
            <a:ext cx="1991003" cy="104789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055" y="1858919"/>
            <a:ext cx="1991003" cy="990738"/>
          </a:xfrm>
          <a:prstGeom prst="rect">
            <a:avLst/>
          </a:prstGeom>
        </p:spPr>
      </p:pic>
      <p:sp>
        <p:nvSpPr>
          <p:cNvPr id="19" name="Metin kutusu 18"/>
          <p:cNvSpPr txBox="1"/>
          <p:nvPr/>
        </p:nvSpPr>
        <p:spPr>
          <a:xfrm>
            <a:off x="10238672" y="2849657"/>
            <a:ext cx="17748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</a:t>
            </a:r>
          </a:p>
        </p:txBody>
      </p:sp>
      <p:sp>
        <p:nvSpPr>
          <p:cNvPr id="20" name="Metin kutusu 19"/>
          <p:cNvSpPr txBox="1"/>
          <p:nvPr/>
        </p:nvSpPr>
        <p:spPr>
          <a:xfrm>
            <a:off x="10096909" y="4007217"/>
            <a:ext cx="2140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523100"/>
                </a:solidFill>
              </a:rPr>
              <a:t>Nesne Gruplarında </a:t>
            </a:r>
          </a:p>
          <a:p>
            <a:pPr algn="ctr"/>
            <a:r>
              <a:rPr lang="tr-TR" dirty="0">
                <a:solidFill>
                  <a:srgbClr val="523100"/>
                </a:solidFill>
              </a:rPr>
              <a:t>Azlık, Çokluk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217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tkinli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16" y="-115878"/>
            <a:ext cx="8221710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6" y="3399298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Etkinlik : 2 - 3</a:t>
            </a:r>
          </a:p>
        </p:txBody>
      </p:sp>
      <p:sp>
        <p:nvSpPr>
          <p:cNvPr id="5" name="1.kutu">
            <a:hlinkClick r:id="" action="ppaction://noaction">
              <a:snd r:embed="rId8" name="olmadiyeni.wav"/>
            </a:hlinkClick>
          </p:cNvPr>
          <p:cNvSpPr/>
          <p:nvPr/>
        </p:nvSpPr>
        <p:spPr>
          <a:xfrm>
            <a:off x="7155120" y="3304841"/>
            <a:ext cx="709864" cy="5669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18" name="2.kutu">
            <a:hlinkClick r:id="" action="ppaction://noaction">
              <a:snd r:embed="rId9" name="aferinyeni.wav"/>
            </a:hlinkClick>
          </p:cNvPr>
          <p:cNvSpPr/>
          <p:nvPr/>
        </p:nvSpPr>
        <p:spPr>
          <a:xfrm>
            <a:off x="4164861" y="3278108"/>
            <a:ext cx="709864" cy="6064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654" y="3312690"/>
            <a:ext cx="515604" cy="537243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281" y="3312690"/>
            <a:ext cx="559147" cy="559147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1956016" y="768244"/>
            <a:ext cx="7980070" cy="4770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000000"/>
                </a:solidFill>
                <a:latin typeface="Hand writing Mutlu" panose="00002100000000000000" pitchFamily="2" charset="0"/>
              </a:rPr>
              <a:t>Az olan varlığın altındaki kutucuğa tıklayınız.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790" y="1439530"/>
            <a:ext cx="981212" cy="152421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199" y="2172909"/>
            <a:ext cx="1619476" cy="733527"/>
          </a:xfrm>
          <a:prstGeom prst="rect">
            <a:avLst/>
          </a:prstGeom>
        </p:spPr>
      </p:pic>
      <p:sp>
        <p:nvSpPr>
          <p:cNvPr id="19" name="Metin kutusu 18"/>
          <p:cNvSpPr txBox="1"/>
          <p:nvPr/>
        </p:nvSpPr>
        <p:spPr>
          <a:xfrm>
            <a:off x="10238672" y="2849657"/>
            <a:ext cx="17748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</a:t>
            </a:r>
          </a:p>
        </p:txBody>
      </p:sp>
      <p:sp>
        <p:nvSpPr>
          <p:cNvPr id="20" name="Metin kutusu 19"/>
          <p:cNvSpPr txBox="1"/>
          <p:nvPr/>
        </p:nvSpPr>
        <p:spPr>
          <a:xfrm>
            <a:off x="10096909" y="4007217"/>
            <a:ext cx="2140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523100"/>
                </a:solidFill>
              </a:rPr>
              <a:t>Nesne Gruplarında </a:t>
            </a:r>
          </a:p>
          <a:p>
            <a:pPr algn="ctr"/>
            <a:r>
              <a:rPr lang="tr-TR" dirty="0">
                <a:solidFill>
                  <a:srgbClr val="523100"/>
                </a:solidFill>
              </a:rPr>
              <a:t>Azlık, Çokluk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811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tkinli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16" y="-115878"/>
            <a:ext cx="8221710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6" y="3399298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Etkinlik : 3 - 3</a:t>
            </a:r>
          </a:p>
        </p:txBody>
      </p:sp>
      <p:sp>
        <p:nvSpPr>
          <p:cNvPr id="5" name="1.kutu">
            <a:hlinkClick r:id="" action="ppaction://noaction">
              <a:snd r:embed="rId8" name="olmadiyeni.wav"/>
            </a:hlinkClick>
          </p:cNvPr>
          <p:cNvSpPr/>
          <p:nvPr/>
        </p:nvSpPr>
        <p:spPr>
          <a:xfrm>
            <a:off x="7844738" y="3809553"/>
            <a:ext cx="709864" cy="5669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18" name="2.kutu">
            <a:hlinkClick r:id="" action="ppaction://noaction">
              <a:snd r:embed="rId9" name="aferinyeni.wav"/>
            </a:hlinkClick>
          </p:cNvPr>
          <p:cNvSpPr/>
          <p:nvPr/>
        </p:nvSpPr>
        <p:spPr>
          <a:xfrm>
            <a:off x="3754308" y="3804724"/>
            <a:ext cx="709864" cy="6064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101" y="3839306"/>
            <a:ext cx="515604" cy="537243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899" y="3817402"/>
            <a:ext cx="559147" cy="559147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1956016" y="768244"/>
            <a:ext cx="7980070" cy="4770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000000"/>
                </a:solidFill>
                <a:latin typeface="Hand writing Mutlu" panose="00002100000000000000" pitchFamily="2" charset="0"/>
              </a:rPr>
              <a:t>Az olan varlığın altındaki kutucuğa tıklayınız.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694" y="1611137"/>
            <a:ext cx="3591426" cy="186716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158" y="1611138"/>
            <a:ext cx="3591426" cy="1867161"/>
          </a:xfrm>
          <a:prstGeom prst="rect">
            <a:avLst/>
          </a:prstGeom>
        </p:spPr>
      </p:pic>
      <p:sp>
        <p:nvSpPr>
          <p:cNvPr id="19" name="Metin kutusu 18"/>
          <p:cNvSpPr txBox="1"/>
          <p:nvPr/>
        </p:nvSpPr>
        <p:spPr>
          <a:xfrm>
            <a:off x="10238672" y="2849657"/>
            <a:ext cx="17748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</a:t>
            </a:r>
          </a:p>
        </p:txBody>
      </p:sp>
      <p:sp>
        <p:nvSpPr>
          <p:cNvPr id="20" name="Metin kutusu 19"/>
          <p:cNvSpPr txBox="1"/>
          <p:nvPr/>
        </p:nvSpPr>
        <p:spPr>
          <a:xfrm>
            <a:off x="10096909" y="4007217"/>
            <a:ext cx="2140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523100"/>
                </a:solidFill>
              </a:rPr>
              <a:t>Nesne Gruplarında </a:t>
            </a:r>
          </a:p>
          <a:p>
            <a:pPr algn="ctr"/>
            <a:r>
              <a:rPr lang="tr-TR" dirty="0">
                <a:solidFill>
                  <a:srgbClr val="523100"/>
                </a:solidFill>
              </a:rPr>
              <a:t>Azlık, Çokluk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374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tkinli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152" y="-191074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73" y="2047856"/>
            <a:ext cx="1589676" cy="2836296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639118" y="684337"/>
            <a:ext cx="45923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Ses Kaynağı: Zümra BOZKURT</a:t>
            </a:r>
          </a:p>
          <a:p>
            <a:pPr algn="ctr"/>
            <a:endParaRPr lang="tr-TR" sz="2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2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HAZIRLAYAN</a:t>
            </a: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5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Muhammet BOZKURT</a:t>
            </a:r>
          </a:p>
          <a:p>
            <a:pPr algn="ctr"/>
            <a:endParaRPr lang="tr-TR" sz="25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info@mebders.com</a:t>
            </a: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www.mebders.com</a:t>
            </a:r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252323" y="4884152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Tahoma"/>
              </a:rPr>
              <a:t>©mebders.com</a:t>
            </a:r>
          </a:p>
        </p:txBody>
      </p:sp>
      <p:sp>
        <p:nvSpPr>
          <p:cNvPr id="6" name="Yuvarlatılmış Dikdörtgen 5">
            <a:hlinkClick r:id="" action="ppaction://hlinkshowjump?jump=endshow"/>
          </p:cNvPr>
          <p:cNvSpPr/>
          <p:nvPr/>
        </p:nvSpPr>
        <p:spPr>
          <a:xfrm>
            <a:off x="10128738" y="5444197"/>
            <a:ext cx="1294228" cy="54864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Kapat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669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scakal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9"/>
  <p:tag name="ISPRING_RESOURCE_PATHS_HASH_PRESENTER" val="128ba2dca17a742ce8eca50969dc7f57c4785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dvertising_Booth_Display">
  <a:themeElements>
    <a:clrScheme name="advertising_booth_display">
      <a:dk1>
        <a:srgbClr val="000000"/>
      </a:dk1>
      <a:lt1>
        <a:srgbClr val="FFFFFF"/>
      </a:lt1>
      <a:dk2>
        <a:srgbClr val="6C0000"/>
      </a:dk2>
      <a:lt2>
        <a:srgbClr val="F0F3FB"/>
      </a:lt2>
      <a:accent1>
        <a:srgbClr val="1F2932"/>
      </a:accent1>
      <a:accent2>
        <a:srgbClr val="595959"/>
      </a:accent2>
      <a:accent3>
        <a:srgbClr val="53B558"/>
      </a:accent3>
      <a:accent4>
        <a:srgbClr val="2C66B2"/>
      </a:accent4>
      <a:accent5>
        <a:srgbClr val="FF9900"/>
      </a:accent5>
      <a:accent6>
        <a:srgbClr val="000000"/>
      </a:accent6>
      <a:hlink>
        <a:srgbClr val="657C95"/>
      </a:hlink>
      <a:folHlink>
        <a:srgbClr val="D8DBE4"/>
      </a:folHlink>
    </a:clrScheme>
    <a:fontScheme name="Özel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dvertising_Booth_Display">
  <a:themeElements>
    <a:clrScheme name="advertising_booth_display">
      <a:dk1>
        <a:srgbClr val="000000"/>
      </a:dk1>
      <a:lt1>
        <a:srgbClr val="FFFFFF"/>
      </a:lt1>
      <a:dk2>
        <a:srgbClr val="6C0000"/>
      </a:dk2>
      <a:lt2>
        <a:srgbClr val="F0F3FB"/>
      </a:lt2>
      <a:accent1>
        <a:srgbClr val="1F2932"/>
      </a:accent1>
      <a:accent2>
        <a:srgbClr val="595959"/>
      </a:accent2>
      <a:accent3>
        <a:srgbClr val="53B558"/>
      </a:accent3>
      <a:accent4>
        <a:srgbClr val="2C66B2"/>
      </a:accent4>
      <a:accent5>
        <a:srgbClr val="FF9900"/>
      </a:accent5>
      <a:accent6>
        <a:srgbClr val="000000"/>
      </a:accent6>
      <a:hlink>
        <a:srgbClr val="657C95"/>
      </a:hlink>
      <a:folHlink>
        <a:srgbClr val="D8DB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4439</TotalTime>
  <Words>144</Words>
  <Application>Microsoft Office PowerPoint</Application>
  <PresentationFormat>Geniş ekran</PresentationFormat>
  <Paragraphs>56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8</vt:i4>
      </vt:variant>
    </vt:vector>
  </HeadingPairs>
  <TitlesOfParts>
    <vt:vector size="14" baseType="lpstr">
      <vt:lpstr>Arial</vt:lpstr>
      <vt:lpstr>Calibri</vt:lpstr>
      <vt:lpstr>Hand writing Mutlu</vt:lpstr>
      <vt:lpstr>Tahoma</vt:lpstr>
      <vt:lpstr>Advertising_Booth_Display</vt:lpstr>
      <vt:lpstr>1_Advertising_Booth_Display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Nesne Gruplarında Azlık Çokluk</dc:title>
  <dc:creator>www.mebders.com</dc:creator>
  <cp:lastModifiedBy>Muhammet Bozkurt</cp:lastModifiedBy>
  <cp:revision>300</cp:revision>
  <dcterms:created xsi:type="dcterms:W3CDTF">2015-08-18T22:48:21Z</dcterms:created>
  <dcterms:modified xsi:type="dcterms:W3CDTF">2018-04-10T23:07:59Z</dcterms:modified>
  <cp:contentStatus>Tamamlandı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47CDB9D4-C571-40E4-A60F-B84C9155C95F</vt:lpwstr>
  </property>
  <property fmtid="{D5CDD505-2E9C-101B-9397-08002B2CF9AE}" pid="3" name="ArticulatePath">
    <vt:lpwstr>Sunu1</vt:lpwstr>
  </property>
  <property fmtid="{D5CDD505-2E9C-101B-9397-08002B2CF9AE}" pid="4" name="_MarkAsFinal">
    <vt:bool>true</vt:bool>
  </property>
</Properties>
</file>