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7" r:id="rId4"/>
    <p:sldId id="330" r:id="rId5"/>
    <p:sldId id="318" r:id="rId6"/>
    <p:sldId id="331" r:id="rId7"/>
    <p:sldId id="332" r:id="rId8"/>
    <p:sldId id="333" r:id="rId9"/>
    <p:sldId id="334" r:id="rId10"/>
    <p:sldId id="274" r:id="rId11"/>
  </p:sldIdLst>
  <p:sldSz cx="12192000" cy="6858000"/>
  <p:notesSz cx="6858000" cy="9144000"/>
  <p:custDataLst>
    <p:tags r:id="rId1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3.png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5.png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5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audio" Target="../media/audio14.wav"/><Relationship Id="rId11" Type="http://schemas.openxmlformats.org/officeDocument/2006/relationships/image" Target="../media/image3.png"/><Relationship Id="rId5" Type="http://schemas.openxmlformats.org/officeDocument/2006/relationships/audio" Target="../media/audio13.wav"/><Relationship Id="rId15" Type="http://schemas.openxmlformats.org/officeDocument/2006/relationships/image" Target="../media/image7.png"/><Relationship Id="rId10" Type="http://schemas.openxmlformats.org/officeDocument/2006/relationships/audio" Target="../media/audio18.wav"/><Relationship Id="rId4" Type="http://schemas.openxmlformats.org/officeDocument/2006/relationships/audio" Target="../media/audio12.wav"/><Relationship Id="rId9" Type="http://schemas.openxmlformats.org/officeDocument/2006/relationships/audio" Target="../media/audio17.wav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audio" Target="../media/audio19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audio" Target="../media/audio19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19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audio" Target="../media/audio2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audio" Target="../media/audio22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51520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ZİHİNDEN TOPLAMA İŞLEMİ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11742"/>
            <a:ext cx="61766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Toplamları 20’ye kadar olan iki doğal sayıyı zihinden toplar.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2" y="-138698"/>
            <a:ext cx="8305334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1 - 2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153526" y="3913702"/>
            <a:ext cx="18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>
                <a:solidFill>
                  <a:srgbClr val="523100"/>
                </a:solidFill>
              </a:rPr>
              <a:t>Zihinden </a:t>
            </a:r>
          </a:p>
          <a:p>
            <a:pPr algn="ctr"/>
            <a:r>
              <a:rPr lang="tr-TR" sz="2000" dirty="0">
                <a:solidFill>
                  <a:srgbClr val="523100"/>
                </a:solidFill>
              </a:rPr>
              <a:t>Toplama İşlemi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302247" y="3636225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4531665" y="2550303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+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6558910" y="2516252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+mj-lt"/>
              </a:rPr>
              <a:t>=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4877101" y="4893123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3376737" y="2559610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5371707" y="255367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686051" y="1400175"/>
            <a:ext cx="1905000" cy="895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2745649" y="1491783"/>
            <a:ext cx="572135" cy="286770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3129592" y="1491786"/>
            <a:ext cx="572135" cy="286770"/>
          </a:xfrm>
          <a:prstGeom prst="rect">
            <a:avLst/>
          </a:prstGeom>
        </p:spPr>
      </p:pic>
      <p:pic>
        <p:nvPicPr>
          <p:cNvPr id="66" name="Resim 6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3518702" y="1491782"/>
            <a:ext cx="572135" cy="286770"/>
          </a:xfrm>
          <a:prstGeom prst="rect">
            <a:avLst/>
          </a:prstGeom>
        </p:spPr>
      </p:pic>
      <p:pic>
        <p:nvPicPr>
          <p:cNvPr id="83" name="Resim 8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3908364" y="1491782"/>
            <a:ext cx="572135" cy="286770"/>
          </a:xfrm>
          <a:prstGeom prst="rect">
            <a:avLst/>
          </a:prstGeom>
        </p:spPr>
      </p:pic>
      <p:pic>
        <p:nvPicPr>
          <p:cNvPr id="85" name="Resim 8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2716686" y="1917200"/>
            <a:ext cx="572135" cy="286770"/>
          </a:xfrm>
          <a:prstGeom prst="rect">
            <a:avLst/>
          </a:prstGeom>
        </p:spPr>
      </p:pic>
      <p:pic>
        <p:nvPicPr>
          <p:cNvPr id="86" name="Resim 8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3100629" y="1917203"/>
            <a:ext cx="572135" cy="286770"/>
          </a:xfrm>
          <a:prstGeom prst="rect">
            <a:avLst/>
          </a:prstGeom>
        </p:spPr>
      </p:pic>
      <p:pic>
        <p:nvPicPr>
          <p:cNvPr id="87" name="Resim 8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3489739" y="1917199"/>
            <a:ext cx="572135" cy="286770"/>
          </a:xfrm>
          <a:prstGeom prst="rect">
            <a:avLst/>
          </a:prstGeom>
        </p:spPr>
      </p:pic>
      <p:pic>
        <p:nvPicPr>
          <p:cNvPr id="88" name="Resim 8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3879401" y="1917199"/>
            <a:ext cx="572135" cy="286770"/>
          </a:xfrm>
          <a:prstGeom prst="rect">
            <a:avLst/>
          </a:prstGeom>
        </p:spPr>
      </p:pic>
      <p:sp>
        <p:nvSpPr>
          <p:cNvPr id="89" name="Yuvarlatılmış Dikdörtgen 88"/>
          <p:cNvSpPr/>
          <p:nvPr/>
        </p:nvSpPr>
        <p:spPr>
          <a:xfrm>
            <a:off x="4901001" y="1400175"/>
            <a:ext cx="1509324" cy="895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0" name="Resim 8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4960599" y="1491783"/>
            <a:ext cx="572135" cy="286770"/>
          </a:xfrm>
          <a:prstGeom prst="rect">
            <a:avLst/>
          </a:prstGeom>
        </p:spPr>
      </p:pic>
      <p:pic>
        <p:nvPicPr>
          <p:cNvPr id="91" name="Resim 9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5344542" y="1491786"/>
            <a:ext cx="572135" cy="286770"/>
          </a:xfrm>
          <a:prstGeom prst="rect">
            <a:avLst/>
          </a:prstGeom>
        </p:spPr>
      </p:pic>
      <p:pic>
        <p:nvPicPr>
          <p:cNvPr id="92" name="Resim 9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5733652" y="1491782"/>
            <a:ext cx="572135" cy="286770"/>
          </a:xfrm>
          <a:prstGeom prst="rect">
            <a:avLst/>
          </a:prstGeom>
        </p:spPr>
      </p:pic>
      <p:pic>
        <p:nvPicPr>
          <p:cNvPr id="93" name="Resim 9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4931636" y="1917200"/>
            <a:ext cx="572135" cy="286770"/>
          </a:xfrm>
          <a:prstGeom prst="rect">
            <a:avLst/>
          </a:prstGeom>
        </p:spPr>
      </p:pic>
      <p:pic>
        <p:nvPicPr>
          <p:cNvPr id="94" name="Resim 9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5315579" y="1917203"/>
            <a:ext cx="572135" cy="286770"/>
          </a:xfrm>
          <a:prstGeom prst="rect">
            <a:avLst/>
          </a:prstGeom>
        </p:spPr>
      </p:pic>
      <p:sp>
        <p:nvSpPr>
          <p:cNvPr id="95" name="Metin kutusu 94"/>
          <p:cNvSpPr txBox="1"/>
          <p:nvPr/>
        </p:nvSpPr>
        <p:spPr>
          <a:xfrm>
            <a:off x="7169262" y="249056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?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3899637" y="3990168"/>
            <a:ext cx="8760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6" name="Resim 9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4807903" y="4464751"/>
            <a:ext cx="572135" cy="286770"/>
          </a:xfrm>
          <a:prstGeom prst="rect">
            <a:avLst/>
          </a:prstGeom>
        </p:spPr>
      </p:pic>
      <p:sp>
        <p:nvSpPr>
          <p:cNvPr id="97" name="Oval 96"/>
          <p:cNvSpPr/>
          <p:nvPr/>
        </p:nvSpPr>
        <p:spPr>
          <a:xfrm>
            <a:off x="5596549" y="3636225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98" name="Oval 97"/>
          <p:cNvSpPr/>
          <p:nvPr/>
        </p:nvSpPr>
        <p:spPr>
          <a:xfrm>
            <a:off x="4832812" y="3648168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6365230" y="3636225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Hand writing Mutlu" panose="00002100000000000000" pitchFamily="2" charset="0"/>
              </a:rPr>
              <a:t>11</a:t>
            </a:r>
          </a:p>
        </p:txBody>
      </p:sp>
      <p:sp>
        <p:nvSpPr>
          <p:cNvPr id="100" name="Oval 99"/>
          <p:cNvSpPr/>
          <p:nvPr/>
        </p:nvSpPr>
        <p:spPr>
          <a:xfrm>
            <a:off x="7133911" y="3648168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101" name="Oval 100"/>
          <p:cNvSpPr/>
          <p:nvPr/>
        </p:nvSpPr>
        <p:spPr>
          <a:xfrm>
            <a:off x="7878513" y="3636225"/>
            <a:ext cx="684000" cy="684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>
                <a:latin typeface="Hand writing Mutlu" panose="00002100000000000000" pitchFamily="2" charset="0"/>
              </a:rPr>
              <a:t>13</a:t>
            </a:r>
          </a:p>
        </p:txBody>
      </p:sp>
      <p:pic>
        <p:nvPicPr>
          <p:cNvPr id="102" name="Resim 10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5633823" y="4458815"/>
            <a:ext cx="572135" cy="286770"/>
          </a:xfrm>
          <a:prstGeom prst="rect">
            <a:avLst/>
          </a:prstGeom>
        </p:spPr>
      </p:pic>
      <p:pic>
        <p:nvPicPr>
          <p:cNvPr id="103" name="Resim 10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6434341" y="4430701"/>
            <a:ext cx="572135" cy="286770"/>
          </a:xfrm>
          <a:prstGeom prst="rect">
            <a:avLst/>
          </a:prstGeom>
        </p:spPr>
      </p:pic>
      <p:pic>
        <p:nvPicPr>
          <p:cNvPr id="104" name="Resim 10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7234858" y="4430702"/>
            <a:ext cx="572135" cy="286770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009">
            <a:off x="7918782" y="4431166"/>
            <a:ext cx="572135" cy="286770"/>
          </a:xfrm>
          <a:prstGeom prst="rect">
            <a:avLst/>
          </a:prstGeom>
        </p:spPr>
      </p:pic>
      <p:sp>
        <p:nvSpPr>
          <p:cNvPr id="106" name="Metin kutusu 105"/>
          <p:cNvSpPr txBox="1"/>
          <p:nvPr/>
        </p:nvSpPr>
        <p:spPr>
          <a:xfrm>
            <a:off x="5526504" y="490086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107" name="Metin kutusu 106"/>
          <p:cNvSpPr txBox="1"/>
          <p:nvPr/>
        </p:nvSpPr>
        <p:spPr>
          <a:xfrm>
            <a:off x="6354088" y="4901175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08" name="Metin kutusu 107"/>
          <p:cNvSpPr txBox="1"/>
          <p:nvPr/>
        </p:nvSpPr>
        <p:spPr>
          <a:xfrm>
            <a:off x="7173893" y="4890911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109" name="Metin kutusu 108"/>
          <p:cNvSpPr txBox="1"/>
          <p:nvPr/>
        </p:nvSpPr>
        <p:spPr>
          <a:xfrm>
            <a:off x="7913431" y="4849211"/>
            <a:ext cx="510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110" name="Metin kutusu 109"/>
          <p:cNvSpPr txBox="1"/>
          <p:nvPr/>
        </p:nvSpPr>
        <p:spPr>
          <a:xfrm>
            <a:off x="7022359" y="2481189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Hand writing Mutlu" panose="00002100000000000000" pitchFamily="2" charset="0"/>
              </a:rPr>
              <a:t>13</a:t>
            </a:r>
          </a:p>
        </p:txBody>
      </p:sp>
      <p:pic>
        <p:nvPicPr>
          <p:cNvPr id="111" name="Resim 110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627" y="1964116"/>
            <a:ext cx="2523749" cy="2356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2.22222E-6 L 5.41667E-6 -2.22222E-6 C -0.00598 0.00116 -0.01184 0.00348 -0.01783 0.00348 C -0.12499 0.00348 -0.09934 0.00834 -0.15207 -0.00347 C -0.16978 -0.00231 -0.18762 -0.00208 -0.20533 -2.22222E-6 C -0.20806 0.00024 -0.21054 0.00255 -0.21327 0.00348 C -0.21978 0.00602 -0.22629 0.0088 -0.23293 0.01065 C -0.25077 0.01505 -0.24218 0.01274 -0.25858 0.0176 C -0.26054 0.01875 -0.26249 0.02107 -0.26457 0.02107 C -0.26848 0.02107 -0.27239 0.01875 -0.27642 0.0176 C -0.30312 0.00903 -0.27395 0.01875 -0.29218 0.01065 C -0.29543 0.00903 -0.29882 0.00857 -0.30207 0.00695 C -0.30403 0.00625 -0.30598 0.00463 -0.30793 0.00348 C -0.31054 0.00232 -0.31327 0.00162 -0.31588 -2.22222E-6 C -0.31861 -0.00185 -0.32108 -0.00486 -0.32369 -0.00694 C -0.32564 -0.00856 -0.32773 -0.00902 -0.32968 -0.01041 C -0.34674 -0.02361 -0.32955 -0.01273 -0.34348 -0.02106 C -0.34608 -0.02569 -0.34843 -0.03101 -0.35142 -0.03518 C -0.35377 -0.03819 -0.35676 -0.03958 -0.35924 -0.04213 C -0.37004 -0.05301 -0.36028 -0.04629 -0.37108 -0.05254 C -0.38358 -0.06736 -0.37213 -0.05578 -0.39674 -0.06666 C -0.40533 -0.07037 -0.40689 -0.07152 -0.41653 -0.07361 C -0.42304 -0.07523 -0.42968 -0.07592 -0.43619 -0.07708 C -0.44088 -0.07592 -0.44556 -0.07523 -0.45012 -0.07361 C -0.45207 -0.07291 -0.4539 -0.07106 -0.45598 -0.07013 C -0.47187 -0.06388 -0.46327 -0.06944 -0.47773 -0.06319 C -0.47968 -0.06226 -0.48163 -0.06064 -0.48358 -0.05972 C -0.50455 -0.04907 -0.47525 -0.06574 -0.50338 -0.04907 L -0.50924 -0.0456 C -0.51848 -0.03472 -0.51223 -0.04004 -0.52512 -0.03518 C -0.53892 -0.02963 -0.52733 -0.03402 -0.53892 -0.02801 C -0.54153 -0.02685 -0.54413 -0.02592 -0.54674 -0.02453 C -0.55832 -0.01875 -0.54674 -0.02291 -0.56054 -0.01759 C -0.56783 -0.01458 -0.57148 -0.01412 -0.57838 -0.01041 C -0.58228 -0.00833 -0.58619 -0.00578 -0.59023 -0.00347 L -0.59608 -2.22222E-6 C -0.59804 0.00116 -0.59999 0.00301 -0.60207 0.00348 L -0.61392 0.00695 C -0.63228 0.00579 -0.65077 0.00649 -0.66913 0.00348 C -0.67213 0.00301 -0.67434 -0.00138 -0.67707 -0.00347 C -0.68358 -0.00856 -0.69049 -0.0118 -0.69674 -0.01759 C -0.69947 -0.0199 -0.70194 -0.02245 -0.70468 -0.02453 C -0.71093 -0.02939 -0.71301 -0.02824 -0.72043 -0.03148 C -0.72252 -0.0324 -0.72434 -0.03402 -0.72642 -0.03518 C -0.72903 -0.03634 -0.73163 -0.0375 -0.73424 -0.03865 C -0.76926 -0.03657 -0.7884 -0.03726 -0.81913 -0.03148 C -0.82694 -0.03009 -0.83345 -0.02847 -0.84088 -0.02453 C -0.84478 -0.02245 -0.85273 -0.01759 -0.85273 -0.01759 C -0.86965 0.00255 -0.84817 -0.02152 -0.86457 -0.00694 C -0.86666 -0.00509 -0.86822 -0.00138 -0.87043 -2.22222E-6 C -0.87551 0.00324 -0.88137 0.00278 -0.88632 0.00695 C -0.89661 0.01621 -0.89127 0.01274 -0.90207 0.0176 C -0.90403 0.01991 -0.90572 0.02338 -0.90793 0.02454 C -0.91236 0.02686 -0.91718 0.02801 -0.92174 0.02801 C -0.94478 0.02801 -0.96783 0.0257 -0.99088 0.02454 C -1.00155 0.02084 -1.0026 0.02014 -1.01457 0.0176 C -1.02108 0.01621 -1.02773 0.01551 -1.03424 0.01412 C -1.03827 0.0132 -1.04218 0.01135 -1.04608 0.01065 C -1.05533 0.0088 -1.06457 0.00811 -1.07382 0.00695 C -1.10207 -0.00555 -1.08424 0.00093 -1.14661 0.00695 C -1.15194 0.00764 -1.15546 0.01204 -1.16054 0.01412 C -1.16705 0.01667 -1.1802 0.02107 -1.1802 0.02107 C -1.18215 0.02338 -1.18385 0.02686 -1.18619 0.02801 C -1.19257 0.03172 -1.19921 0.03311 -1.20585 0.03519 C -1.22291 0.04028 -1.21379 0.03774 -1.23345 0.04213 C -1.23619 0.04445 -1.23853 0.04769 -1.2414 0.04908 C -1.24517 0.05116 -1.24921 0.05278 -1.25325 0.05278 C -1.2802 0.05278 -1.30715 0.05024 -1.33411 0.04908 C -1.33619 0.04792 -1.33801 0.04653 -1.3401 0.04561 C -1.34661 0.04283 -1.35533 0.04074 -1.36184 0.03866 C -1.3651 0.0375 -1.36835 0.03588 -1.37161 0.03519 C -1.38788 0.03125 -1.38645 0.03172 -1.39739 0.03172 L -1.39739 0.03172 " pathEditMode="relative" ptsTypes="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repeatCount="1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" presetID="32" presetClass="emph" presetSubtype="0" repeatCount="7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ydi-o-za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kiz-silgi-bes-silgi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46" presetID="32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zihinden-toplama-yapmak-ic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kuz-sil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500"/>
                            </p:stCondLst>
                            <p:childTnLst>
                              <p:par>
                                <p:cTn id="72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n-sil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500"/>
                            </p:stCondLst>
                            <p:childTnLst>
                              <p:par>
                                <p:cTn id="86" presetID="35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nbir-sil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500"/>
                            </p:stCondLst>
                            <p:childTnLst>
                              <p:par>
                                <p:cTn id="100" presetID="35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niki-sil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6500"/>
                            </p:stCondLst>
                            <p:childTnLst>
                              <p:par>
                                <p:cTn id="114" presetID="35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nuc-sil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3000"/>
                            </p:stCondLst>
                            <p:childTnLst>
                              <p:par>
                                <p:cTn id="128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ekiz-arti-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0"/>
                            </p:stCondLst>
                            <p:childTnLst>
                              <p:par>
                                <p:cTn id="13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500"/>
                            </p:stCondLst>
                            <p:childTnLst>
                              <p:par>
                                <p:cTn id="1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6000"/>
                            </p:stCondLst>
                            <p:childTnLst>
                              <p:par>
                                <p:cTn id="1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500"/>
                            </p:stCondLst>
                            <p:childTnLst>
                              <p:par>
                                <p:cTn id="140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" decel="100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7000"/>
                            </p:stCondLst>
                            <p:childTnLst>
                              <p:par>
                                <p:cTn id="15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/>
      <p:bldP spid="77" grpId="0"/>
      <p:bldP spid="77" grpId="1"/>
      <p:bldP spid="79" grpId="0"/>
      <p:bldP spid="79" grpId="1"/>
      <p:bldP spid="80" grpId="0"/>
      <p:bldP spid="81" grpId="0"/>
      <p:bldP spid="81" grpId="1"/>
      <p:bldP spid="82" grpId="0"/>
      <p:bldP spid="82" grpId="1"/>
      <p:bldP spid="95" grpId="0"/>
      <p:bldP spid="95" grpId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6" grpId="0"/>
      <p:bldP spid="107" grpId="0"/>
      <p:bldP spid="108" grpId="0"/>
      <p:bldP spid="109" grpId="0"/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2" y="-138698"/>
            <a:ext cx="8305334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112078" y="3768205"/>
            <a:ext cx="3331867" cy="5317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2 - 2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117995" y="3844338"/>
            <a:ext cx="14350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1 Onluk</a:t>
            </a:r>
          </a:p>
        </p:txBody>
      </p:sp>
      <p:sp>
        <p:nvSpPr>
          <p:cNvPr id="77" name="Metin kutusu 76"/>
          <p:cNvSpPr txBox="1"/>
          <p:nvPr/>
        </p:nvSpPr>
        <p:spPr>
          <a:xfrm>
            <a:off x="4717075" y="2678889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6557764" y="2601951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3347554" y="2716307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5688719" y="269141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237224" y="1400175"/>
            <a:ext cx="2562245" cy="11789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89" name="Yuvarlatılmış Dikdörtgen 88"/>
          <p:cNvSpPr/>
          <p:nvPr/>
        </p:nvSpPr>
        <p:spPr>
          <a:xfrm>
            <a:off x="5212019" y="1427832"/>
            <a:ext cx="1198045" cy="1179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7153228" y="2610386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?</a:t>
            </a:r>
          </a:p>
        </p:txBody>
      </p:sp>
      <p:sp>
        <p:nvSpPr>
          <p:cNvPr id="110" name="Metin kutusu 109"/>
          <p:cNvSpPr txBox="1"/>
          <p:nvPr/>
        </p:nvSpPr>
        <p:spPr>
          <a:xfrm>
            <a:off x="7029863" y="2608797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  <a:latin typeface="Hand writing Mutlu" panose="00002100000000000000" pitchFamily="2" charset="0"/>
              </a:rPr>
              <a:t>17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1" y="7052133"/>
            <a:ext cx="2523749" cy="23561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2527126" y="1572413"/>
            <a:ext cx="686740" cy="816770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2712119" y="1581262"/>
            <a:ext cx="686740" cy="816770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2915023" y="1582395"/>
            <a:ext cx="686740" cy="816770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3121780" y="1568007"/>
            <a:ext cx="686740" cy="816770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3306773" y="1576856"/>
            <a:ext cx="686740" cy="816770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3509677" y="1577989"/>
            <a:ext cx="686740" cy="816770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3694122" y="1580680"/>
            <a:ext cx="686740" cy="816770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3879115" y="1589529"/>
            <a:ext cx="686740" cy="816770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4082019" y="1590662"/>
            <a:ext cx="686740" cy="816770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4248553" y="1586400"/>
            <a:ext cx="686740" cy="816770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2176107" y="1584392"/>
            <a:ext cx="686740" cy="816770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2342641" y="1580130"/>
            <a:ext cx="686740" cy="816770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5467737" y="1595285"/>
            <a:ext cx="686740" cy="816770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5652730" y="1604134"/>
            <a:ext cx="686740" cy="816770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5855634" y="1605267"/>
            <a:ext cx="686740" cy="816770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5116718" y="1607264"/>
            <a:ext cx="686740" cy="816770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4674">
            <a:off x="5283252" y="1603002"/>
            <a:ext cx="686740" cy="816770"/>
          </a:xfrm>
          <a:prstGeom prst="rect">
            <a:avLst/>
          </a:prstGeom>
        </p:spPr>
      </p:pic>
      <p:sp>
        <p:nvSpPr>
          <p:cNvPr id="70" name="Metin kutusu 69"/>
          <p:cNvSpPr txBox="1"/>
          <p:nvPr/>
        </p:nvSpPr>
        <p:spPr>
          <a:xfrm>
            <a:off x="3501970" y="3744278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3925581" y="3838170"/>
            <a:ext cx="15183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2 Birlik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 flipH="1">
            <a:off x="3259925" y="3268770"/>
            <a:ext cx="162792" cy="42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Düz Ok Bağlayıcısı 74"/>
          <p:cNvCxnSpPr/>
          <p:nvPr/>
        </p:nvCxnSpPr>
        <p:spPr>
          <a:xfrm>
            <a:off x="3853047" y="3278082"/>
            <a:ext cx="225987" cy="422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Dikdörtgen 77"/>
          <p:cNvSpPr/>
          <p:nvPr/>
        </p:nvSpPr>
        <p:spPr>
          <a:xfrm>
            <a:off x="5702873" y="3750517"/>
            <a:ext cx="1700465" cy="5317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4" name="Metin kutusu 83"/>
          <p:cNvSpPr txBox="1"/>
          <p:nvPr/>
        </p:nvSpPr>
        <p:spPr>
          <a:xfrm>
            <a:off x="5811041" y="3811612"/>
            <a:ext cx="14911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5 Birlik</a:t>
            </a:r>
          </a:p>
        </p:txBody>
      </p:sp>
      <p:cxnSp>
        <p:nvCxnSpPr>
          <p:cNvPr id="111" name="Düz Ok Bağlayıcısı 110"/>
          <p:cNvCxnSpPr/>
          <p:nvPr/>
        </p:nvCxnSpPr>
        <p:spPr>
          <a:xfrm>
            <a:off x="5992484" y="3215790"/>
            <a:ext cx="225987" cy="422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" name="Metin kutusu 111"/>
          <p:cNvSpPr txBox="1"/>
          <p:nvPr/>
        </p:nvSpPr>
        <p:spPr>
          <a:xfrm>
            <a:off x="3907557" y="4604933"/>
            <a:ext cx="151836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2 Birlik</a:t>
            </a:r>
          </a:p>
        </p:txBody>
      </p:sp>
      <p:sp>
        <p:nvSpPr>
          <p:cNvPr id="113" name="Metin kutusu 112"/>
          <p:cNvSpPr txBox="1"/>
          <p:nvPr/>
        </p:nvSpPr>
        <p:spPr>
          <a:xfrm>
            <a:off x="5345849" y="4528087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14" name="Metin kutusu 113"/>
          <p:cNvSpPr txBox="1"/>
          <p:nvPr/>
        </p:nvSpPr>
        <p:spPr>
          <a:xfrm>
            <a:off x="5807548" y="4620462"/>
            <a:ext cx="14911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5 Birlik</a:t>
            </a:r>
          </a:p>
        </p:txBody>
      </p:sp>
      <p:sp>
        <p:nvSpPr>
          <p:cNvPr id="115" name="Metin kutusu 114"/>
          <p:cNvSpPr txBox="1"/>
          <p:nvPr/>
        </p:nvSpPr>
        <p:spPr>
          <a:xfrm>
            <a:off x="7283750" y="4511821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16" name="Metin kutusu 115"/>
          <p:cNvSpPr txBox="1"/>
          <p:nvPr/>
        </p:nvSpPr>
        <p:spPr>
          <a:xfrm>
            <a:off x="7705603" y="4588765"/>
            <a:ext cx="3850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117" name="Metin kutusu 116"/>
          <p:cNvSpPr txBox="1"/>
          <p:nvPr/>
        </p:nvSpPr>
        <p:spPr>
          <a:xfrm>
            <a:off x="3894492" y="5210538"/>
            <a:ext cx="14350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1 Onluk</a:t>
            </a:r>
          </a:p>
        </p:txBody>
      </p:sp>
      <p:sp>
        <p:nvSpPr>
          <p:cNvPr id="118" name="Metin kutusu 117"/>
          <p:cNvSpPr txBox="1"/>
          <p:nvPr/>
        </p:nvSpPr>
        <p:spPr>
          <a:xfrm>
            <a:off x="5759770" y="5254120"/>
            <a:ext cx="14911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7 Birlik</a:t>
            </a:r>
          </a:p>
        </p:txBody>
      </p:sp>
      <p:sp>
        <p:nvSpPr>
          <p:cNvPr id="119" name="Metin kutusu 118"/>
          <p:cNvSpPr txBox="1"/>
          <p:nvPr/>
        </p:nvSpPr>
        <p:spPr>
          <a:xfrm>
            <a:off x="5353196" y="5140456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20" name="Metin kutusu 119"/>
          <p:cNvSpPr txBox="1"/>
          <p:nvPr/>
        </p:nvSpPr>
        <p:spPr>
          <a:xfrm>
            <a:off x="7293454" y="5121769"/>
            <a:ext cx="465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21" name="Metin kutusu 120"/>
          <p:cNvSpPr txBox="1"/>
          <p:nvPr/>
        </p:nvSpPr>
        <p:spPr>
          <a:xfrm>
            <a:off x="7701178" y="5178928"/>
            <a:ext cx="5325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122" name="Metin kutusu 121"/>
          <p:cNvSpPr txBox="1"/>
          <p:nvPr/>
        </p:nvSpPr>
        <p:spPr>
          <a:xfrm>
            <a:off x="10153526" y="3913702"/>
            <a:ext cx="18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>
                <a:solidFill>
                  <a:srgbClr val="523100"/>
                </a:solidFill>
              </a:rPr>
              <a:t>Zihinden </a:t>
            </a:r>
          </a:p>
          <a:p>
            <a:pPr algn="ctr"/>
            <a:r>
              <a:rPr lang="tr-TR" sz="2000" dirty="0">
                <a:solidFill>
                  <a:srgbClr val="523100"/>
                </a:solidFill>
              </a:rPr>
              <a:t>Toplama İşlemi</a:t>
            </a:r>
          </a:p>
        </p:txBody>
      </p:sp>
      <p:pic>
        <p:nvPicPr>
          <p:cNvPr id="123" name="Resim 12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627" y="1964116"/>
            <a:ext cx="2523749" cy="2356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2.22222E-6 L 5.41667E-6 -2.22222E-6 C -0.00598 0.00116 -0.01184 0.00348 -0.01783 0.00348 C -0.12499 0.00348 -0.09934 0.00834 -0.15207 -0.00347 C -0.16978 -0.00231 -0.18762 -0.00208 -0.20533 -2.22222E-6 C -0.20806 0.00024 -0.21054 0.00255 -0.21327 0.00348 C -0.21978 0.00602 -0.22629 0.0088 -0.23293 0.01065 C -0.25077 0.01505 -0.24218 0.01274 -0.25858 0.0176 C -0.26054 0.01875 -0.26249 0.02107 -0.26457 0.02107 C -0.26848 0.02107 -0.27239 0.01875 -0.27642 0.0176 C -0.30312 0.00903 -0.27395 0.01875 -0.29218 0.01065 C -0.29543 0.00903 -0.29882 0.00857 -0.30207 0.00695 C -0.30403 0.00625 -0.30598 0.00463 -0.30793 0.00348 C -0.31054 0.00232 -0.31327 0.00162 -0.31588 -2.22222E-6 C -0.31861 -0.00185 -0.32108 -0.00486 -0.32369 -0.00694 C -0.32564 -0.00856 -0.32773 -0.00902 -0.32968 -0.01041 C -0.34674 -0.02361 -0.32955 -0.01273 -0.34348 -0.02106 C -0.34608 -0.02569 -0.34843 -0.03101 -0.35142 -0.03518 C -0.35377 -0.03819 -0.35676 -0.03958 -0.35924 -0.04213 C -0.37004 -0.05301 -0.36028 -0.04629 -0.37108 -0.05254 C -0.38358 -0.06736 -0.37213 -0.05578 -0.39674 -0.06666 C -0.40533 -0.07037 -0.40689 -0.07152 -0.41653 -0.07361 C -0.42304 -0.07523 -0.42968 -0.07592 -0.43619 -0.07708 C -0.44088 -0.07592 -0.44556 -0.07523 -0.45012 -0.07361 C -0.45207 -0.07291 -0.4539 -0.07106 -0.45598 -0.07013 C -0.47187 -0.06388 -0.46327 -0.06944 -0.47773 -0.06319 C -0.47968 -0.06226 -0.48163 -0.06064 -0.48358 -0.05972 C -0.50455 -0.04907 -0.47525 -0.06574 -0.50338 -0.04907 L -0.50924 -0.0456 C -0.51848 -0.03472 -0.51223 -0.04004 -0.52512 -0.03518 C -0.53892 -0.02963 -0.52733 -0.03402 -0.53892 -0.02801 C -0.54153 -0.02685 -0.54413 -0.02592 -0.54674 -0.02453 C -0.55832 -0.01875 -0.54674 -0.02291 -0.56054 -0.01759 C -0.56783 -0.01458 -0.57148 -0.01412 -0.57838 -0.01041 C -0.58228 -0.00833 -0.58619 -0.00578 -0.59023 -0.00347 L -0.59608 -2.22222E-6 C -0.59804 0.00116 -0.59999 0.00301 -0.60207 0.00348 L -0.61392 0.00695 C -0.63228 0.00579 -0.65077 0.00649 -0.66913 0.00348 C -0.67213 0.00301 -0.67434 -0.00138 -0.67707 -0.00347 C -0.68358 -0.00856 -0.69049 -0.0118 -0.69674 -0.01759 C -0.69947 -0.0199 -0.70194 -0.02245 -0.70468 -0.02453 C -0.71093 -0.02939 -0.71301 -0.02824 -0.72043 -0.03148 C -0.72252 -0.0324 -0.72434 -0.03402 -0.72642 -0.03518 C -0.72903 -0.03634 -0.73163 -0.0375 -0.73424 -0.03865 C -0.76926 -0.03657 -0.7884 -0.03726 -0.81913 -0.03148 C -0.82694 -0.03009 -0.83345 -0.02847 -0.84088 -0.02453 C -0.84478 -0.02245 -0.85273 -0.01759 -0.85273 -0.01759 C -0.86965 0.00255 -0.84817 -0.02152 -0.86457 -0.00694 C -0.86666 -0.00509 -0.86822 -0.00138 -0.87043 -2.22222E-6 C -0.87551 0.00324 -0.88137 0.00278 -0.88632 0.00695 C -0.89661 0.01621 -0.89127 0.01274 -0.90207 0.0176 C -0.90403 0.01991 -0.90572 0.02338 -0.90793 0.02454 C -0.91236 0.02686 -0.91718 0.02801 -0.92174 0.02801 C -0.94478 0.02801 -0.96783 0.0257 -0.99088 0.02454 C -1.00155 0.02084 -1.0026 0.02014 -1.01457 0.0176 C -1.02108 0.01621 -1.02773 0.01551 -1.03424 0.01412 C -1.03827 0.0132 -1.04218 0.01135 -1.04608 0.01065 C -1.05533 0.0088 -1.06457 0.00811 -1.07382 0.00695 C -1.10207 -0.00555 -1.08424 0.00093 -1.14661 0.00695 C -1.15194 0.00764 -1.15546 0.01204 -1.16054 0.01412 C -1.16705 0.01667 -1.1802 0.02107 -1.1802 0.02107 C -1.18215 0.02338 -1.18385 0.02686 -1.18619 0.02801 C -1.19257 0.03172 -1.19921 0.03311 -1.20585 0.03519 C -1.22291 0.04028 -1.21379 0.03774 -1.23345 0.04213 C -1.23619 0.04445 -1.23853 0.04769 -1.2414 0.04908 C -1.24517 0.05116 -1.24921 0.05278 -1.25325 0.05278 C -1.2802 0.05278 -1.30715 0.05024 -1.33411 0.04908 C -1.33619 0.04792 -1.33801 0.04653 -1.3401 0.04561 C -1.34661 0.04283 -1.35533 0.04074 -1.36184 0.03866 C -1.3651 0.0375 -1.36835 0.03588 -1.37161 0.03519 C -1.38788 0.03125 -1.38645 0.03172 -1.39739 0.03172 L -1.39739 0.03172 " pathEditMode="relative" ptsTypes="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repeatCount="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" presetID="32" presetClass="emph" presetSubtype="0" repeatCount="4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nluk-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mph" presetSubtype="0" repeatCount="3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r-onluk-2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0"/>
                            </p:stCondLst>
                            <p:childTnLst>
                              <p:par>
                                <p:cTn id="48" presetID="32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nr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5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ki-birlik-bes-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0"/>
                            </p:stCondLst>
                            <p:childTnLst>
                              <p:par>
                                <p:cTn id="87" presetID="32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onr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4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ir-onluk-yedi-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6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8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8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9500"/>
                            </p:stCondLst>
                            <p:childTnLst>
                              <p:par>
                                <p:cTn id="114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oniki-arti-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1500"/>
                            </p:stCondLst>
                            <p:childTnLst>
                              <p:par>
                                <p:cTn id="1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2000"/>
                            </p:stCondLst>
                            <p:childTnLst>
                              <p:par>
                                <p:cTn id="1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2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3500"/>
                            </p:stCondLst>
                            <p:childTnLst>
                              <p:par>
                                <p:cTn id="126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4500"/>
                            </p:stCondLst>
                            <p:childTnLst>
                              <p:par>
                                <p:cTn id="13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8" grpId="0"/>
      <p:bldP spid="77" grpId="0"/>
      <p:bldP spid="79" grpId="0"/>
      <p:bldP spid="81" grpId="0"/>
      <p:bldP spid="81" grpId="1"/>
      <p:bldP spid="82" grpId="0"/>
      <p:bldP spid="95" grpId="0"/>
      <p:bldP spid="110" grpId="0"/>
      <p:bldP spid="70" grpId="0"/>
      <p:bldP spid="71" grpId="0"/>
      <p:bldP spid="78" grpId="0" animBg="1"/>
      <p:bldP spid="8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1 - 5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240443" y="781639"/>
            <a:ext cx="7489551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latin typeface="Hand writing Mutlu" panose="00002100000000000000" pitchFamily="2" charset="0"/>
              </a:rPr>
              <a:t>Aşağıdaki toplama işleminin sonucunu bulunuz.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871912" y="2618824"/>
            <a:ext cx="704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4619229" y="2604536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+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5192025" y="2589121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6518446" y="2604536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?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5908885" y="2618824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=</a:t>
            </a:r>
          </a:p>
        </p:txBody>
      </p:sp>
      <p:sp>
        <p:nvSpPr>
          <p:cNvPr id="5" name="Oval 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980588" y="4301240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64" name="Oval 63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401404" y="4301240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65" name="Oval 6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6822220" y="4301240"/>
            <a:ext cx="72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10153526" y="3913702"/>
            <a:ext cx="18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>
                <a:solidFill>
                  <a:srgbClr val="523100"/>
                </a:solidFill>
              </a:rPr>
              <a:t>Zihinden </a:t>
            </a:r>
          </a:p>
          <a:p>
            <a:pPr algn="ctr"/>
            <a:r>
              <a:rPr lang="tr-TR" sz="2000" dirty="0">
                <a:solidFill>
                  <a:srgbClr val="523100"/>
                </a:solidFill>
              </a:rPr>
              <a:t>Toplama İşlemi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7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2 - 5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240443" y="781639"/>
            <a:ext cx="7489551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toplama işleminin sonucunu bulunuz.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871912" y="2618824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4619229" y="2604536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5192025" y="2589121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6518446" y="2604536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?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5908885" y="2618824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" name="Oval 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980588" y="4301240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64" name="Oval 6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401404" y="4301240"/>
            <a:ext cx="720000" cy="72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65" name="Oval 64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6822220" y="4301240"/>
            <a:ext cx="72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153526" y="3913702"/>
            <a:ext cx="18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>
                <a:solidFill>
                  <a:srgbClr val="523100"/>
                </a:solidFill>
              </a:rPr>
              <a:t>Zihinden </a:t>
            </a:r>
          </a:p>
          <a:p>
            <a:pPr algn="ctr"/>
            <a:r>
              <a:rPr lang="tr-TR" sz="2000" dirty="0">
                <a:solidFill>
                  <a:srgbClr val="523100"/>
                </a:solidFill>
              </a:rPr>
              <a:t>Toplama İşlemi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3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3 - 5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240443" y="781639"/>
            <a:ext cx="7489551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toplama işleminin sonucunu bulunuz.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871912" y="2618824"/>
            <a:ext cx="691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4619229" y="2604536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5192025" y="2589121"/>
            <a:ext cx="691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6518446" y="2604536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?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5908885" y="2618824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" name="Oval 4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3980588" y="4301240"/>
            <a:ext cx="756000" cy="75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16</a:t>
            </a:r>
          </a:p>
        </p:txBody>
      </p:sp>
      <p:sp>
        <p:nvSpPr>
          <p:cNvPr id="64" name="Oval 63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401404" y="4301240"/>
            <a:ext cx="756000" cy="75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>
                <a:solidFill>
                  <a:srgbClr val="000000"/>
                </a:solidFill>
                <a:latin typeface="Hand writing Mutlu" panose="00002100000000000000" pitchFamily="2" charset="0"/>
              </a:rPr>
              <a:t>12</a:t>
            </a:r>
          </a:p>
        </p:txBody>
      </p:sp>
      <p:sp>
        <p:nvSpPr>
          <p:cNvPr id="65" name="Oval 64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6822220" y="4301240"/>
            <a:ext cx="756000" cy="756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>
                <a:solidFill>
                  <a:srgbClr val="000000"/>
                </a:solidFill>
                <a:latin typeface="Hand writing Mutlu" panose="00002100000000000000" pitchFamily="2" charset="0"/>
              </a:rPr>
              <a:t>15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153526" y="3913702"/>
            <a:ext cx="18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>
                <a:solidFill>
                  <a:srgbClr val="523100"/>
                </a:solidFill>
              </a:rPr>
              <a:t>Zihinden </a:t>
            </a:r>
          </a:p>
          <a:p>
            <a:pPr algn="ctr"/>
            <a:r>
              <a:rPr lang="tr-TR" sz="2000" dirty="0">
                <a:solidFill>
                  <a:srgbClr val="523100"/>
                </a:solidFill>
              </a:rPr>
              <a:t>Toplama İşlemi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4 - 5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240443" y="781639"/>
            <a:ext cx="7539243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toplama işlemi doğruysa yeşil </a:t>
            </a:r>
            <a:r>
              <a:rPr lang="tr-TR" sz="2300" dirty="0" err="1">
                <a:solidFill>
                  <a:srgbClr val="000000"/>
                </a:solidFill>
                <a:latin typeface="Hand writing Mutlu" panose="00002100000000000000" pitchFamily="2" charset="0"/>
              </a:rPr>
              <a:t>bütona</a:t>
            </a:r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,</a:t>
            </a:r>
          </a:p>
          <a:p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yanlışsa kırmızı </a:t>
            </a:r>
            <a:r>
              <a:rPr lang="tr-TR" sz="2300" dirty="0" err="1">
                <a:solidFill>
                  <a:srgbClr val="000000"/>
                </a:solidFill>
                <a:latin typeface="Hand writing Mutlu" panose="00002100000000000000" pitchFamily="2" charset="0"/>
              </a:rPr>
              <a:t>bütona</a:t>
            </a:r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 tıklayınız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871912" y="2618824"/>
            <a:ext cx="691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4619229" y="2604536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5192025" y="2589121"/>
            <a:ext cx="691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6518446" y="2604536"/>
            <a:ext cx="1029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15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5908885" y="2618824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" name="Oval 4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4733027" y="4335100"/>
            <a:ext cx="756000" cy="75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solidFill>
                  <a:schemeClr val="bg1"/>
                </a:solidFill>
                <a:latin typeface="+mj-lt"/>
              </a:rPr>
              <a:t>D</a:t>
            </a:r>
          </a:p>
        </p:txBody>
      </p:sp>
      <p:sp>
        <p:nvSpPr>
          <p:cNvPr id="19" name="Oval 18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5764928" y="4335100"/>
            <a:ext cx="756000" cy="756000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solidFill>
                  <a:schemeClr val="bg1"/>
                </a:solidFill>
                <a:latin typeface="+mj-lt"/>
              </a:rPr>
              <a:t>Y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10153526" y="3913702"/>
            <a:ext cx="18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>
                <a:solidFill>
                  <a:srgbClr val="523100"/>
                </a:solidFill>
              </a:rPr>
              <a:t>Zihinden </a:t>
            </a:r>
          </a:p>
          <a:p>
            <a:pPr algn="ctr"/>
            <a:r>
              <a:rPr lang="tr-TR" sz="2000" dirty="0">
                <a:solidFill>
                  <a:srgbClr val="523100"/>
                </a:solidFill>
              </a:rPr>
              <a:t>Toplama İşlemi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5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5 - 5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240443" y="781639"/>
            <a:ext cx="7539243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toplama işlemi doğruysa yeşil </a:t>
            </a:r>
            <a:r>
              <a:rPr lang="tr-TR" sz="2300" dirty="0" err="1">
                <a:solidFill>
                  <a:srgbClr val="000000"/>
                </a:solidFill>
                <a:latin typeface="Hand writing Mutlu" panose="00002100000000000000" pitchFamily="2" charset="0"/>
              </a:rPr>
              <a:t>bütona</a:t>
            </a:r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,</a:t>
            </a:r>
          </a:p>
          <a:p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yanlışsa kırmızı </a:t>
            </a:r>
            <a:r>
              <a:rPr lang="tr-TR" sz="2300" dirty="0" err="1">
                <a:solidFill>
                  <a:srgbClr val="000000"/>
                </a:solidFill>
                <a:latin typeface="Hand writing Mutlu" panose="00002100000000000000" pitchFamily="2" charset="0"/>
              </a:rPr>
              <a:t>bütona</a:t>
            </a:r>
            <a:r>
              <a:rPr lang="tr-TR" sz="2300" dirty="0">
                <a:solidFill>
                  <a:srgbClr val="000000"/>
                </a:solidFill>
                <a:latin typeface="Hand writing Mutlu" panose="00002100000000000000" pitchFamily="2" charset="0"/>
              </a:rPr>
              <a:t> tıklayınız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871912" y="2618824"/>
            <a:ext cx="691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4619229" y="2604536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" name="Metin kutusu 42"/>
          <p:cNvSpPr txBox="1"/>
          <p:nvPr/>
        </p:nvSpPr>
        <p:spPr>
          <a:xfrm>
            <a:off x="5192025" y="2589121"/>
            <a:ext cx="691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44" name="Metin kutusu 43"/>
          <p:cNvSpPr txBox="1"/>
          <p:nvPr/>
        </p:nvSpPr>
        <p:spPr>
          <a:xfrm>
            <a:off x="6518446" y="2604536"/>
            <a:ext cx="896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solidFill>
                  <a:srgbClr val="000000"/>
                </a:solidFill>
                <a:latin typeface="Hand writing Mutlu" panose="00002100000000000000" pitchFamily="2" charset="0"/>
              </a:rPr>
              <a:t>11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5908885" y="2618824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5" name="Oval 4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4733027" y="4335100"/>
            <a:ext cx="756000" cy="75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9" name="Oval 18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764928" y="4335100"/>
            <a:ext cx="756000" cy="756000"/>
          </a:xfrm>
          <a:prstGeom prst="ellipse">
            <a:avLst/>
          </a:prstGeom>
          <a:solidFill>
            <a:srgbClr val="C0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0153526" y="3913702"/>
            <a:ext cx="18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>
                <a:solidFill>
                  <a:srgbClr val="523100"/>
                </a:solidFill>
              </a:rPr>
              <a:t>Zihinden </a:t>
            </a:r>
          </a:p>
          <a:p>
            <a:pPr algn="ctr"/>
            <a:r>
              <a:rPr lang="tr-TR" sz="2000" dirty="0">
                <a:solidFill>
                  <a:srgbClr val="523100"/>
                </a:solidFill>
              </a:rPr>
              <a:t>Toplama İşlemi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5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efc3c21491029e373afb7c4e48665aa41a27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6281</TotalTime>
  <Words>236</Words>
  <Application>Microsoft Office PowerPoint</Application>
  <PresentationFormat>Geniş ekran</PresentationFormat>
  <Paragraphs>136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Zihinden Toplama İşlemi</dc:title>
  <dc:creator>www.mebders.com</dc:creator>
  <cp:lastModifiedBy>Muhammet Bozkurt</cp:lastModifiedBy>
  <cp:revision>444</cp:revision>
  <dcterms:created xsi:type="dcterms:W3CDTF">2015-08-18T22:48:21Z</dcterms:created>
  <dcterms:modified xsi:type="dcterms:W3CDTF">2018-04-10T23:20:07Z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