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CDE7"/>
    <a:srgbClr val="DDCC64"/>
    <a:srgbClr val="A0E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33709"/>
            <a:ext cx="8824456" cy="1373070"/>
          </a:xfrm>
        </p:spPr>
        <p:txBody>
          <a:bodyPr/>
          <a:lstStyle/>
          <a:p>
            <a:r>
              <a:rPr lang="tr-TR" sz="4500" dirty="0" smtClean="0"/>
              <a:t>Öğretmenlerin Bit Tutumları</a:t>
            </a:r>
            <a:endParaRPr lang="tr-TR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9584" y="4394039"/>
            <a:ext cx="5294872" cy="443137"/>
          </a:xfrm>
        </p:spPr>
        <p:txBody>
          <a:bodyPr/>
          <a:lstStyle/>
          <a:p>
            <a:r>
              <a:rPr lang="tr-TR" dirty="0" smtClean="0"/>
              <a:t>Makale Yazarı : </a:t>
            </a:r>
            <a:r>
              <a:rPr lang="pt-BR" dirty="0"/>
              <a:t>M. Kemal Aydın / Ali Semerci</a:t>
            </a:r>
            <a:endParaRPr lang="tr-TR" dirty="0"/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10213848" y="3218688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349732"/>
            <a:ext cx="4002520" cy="44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Milli Eğitim Dergisi 213 Nolu Sayı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580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" y="2103120"/>
            <a:ext cx="6473952" cy="456285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80250" y="2412694"/>
            <a:ext cx="6106532" cy="373471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dirty="0" smtClean="0">
                <a:solidFill>
                  <a:schemeClr val="tx2">
                    <a:lumMod val="10000"/>
                  </a:schemeClr>
                </a:solidFill>
              </a:rPr>
              <a:t>	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Bilgi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ve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iletişim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teknolojileri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alanındaki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gelişmeler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hayatın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hemen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hemen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her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alanını</a:t>
            </a:r>
            <a:r>
              <a:rPr lang="tr-TR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olduğu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gibi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eğitim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alanını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da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doğrudan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etkilemektedir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. Bu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gelişmeler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gerek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eğitim</a:t>
            </a:r>
            <a:r>
              <a:rPr lang="tr-TR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sistemini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oluşturan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yöneticiler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öğretmenler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öğrenciler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gibi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insan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gücü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kaynaklarını</a:t>
            </a:r>
            <a:endParaRPr lang="en-US" sz="1600" dirty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ve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gerekse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fiziki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ortam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teknolojik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araç-gereçler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gibi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insan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gücü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dışı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kaynakları</a:t>
            </a:r>
            <a:r>
              <a:rPr lang="tr-TR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doğrudan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etkilemektedir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. </a:t>
            </a:r>
            <a:endParaRPr lang="tr-TR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endParaRPr lang="tr-TR" sz="1600" dirty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tr-TR" sz="1600" dirty="0" smtClean="0">
                <a:solidFill>
                  <a:schemeClr val="tx2">
                    <a:lumMod val="10000"/>
                  </a:schemeClr>
                </a:solidFill>
              </a:rPr>
              <a:t>	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Teknolojinin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ülkelerin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fiziki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sınırlarını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tamamen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ortadan</a:t>
            </a:r>
            <a:endParaRPr lang="en-US" sz="1600" dirty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kaldırdığı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eğitim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dâhil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her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alanda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ulusal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ve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uluslararası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rekabetin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kıyasıya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yaşandığı</a:t>
            </a:r>
            <a:r>
              <a:rPr lang="tr-TR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2">
                    <a:lumMod val="10000"/>
                  </a:schemeClr>
                </a:solidFill>
              </a:rPr>
              <a:t>günümüzde</a:t>
            </a: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teknoloji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kullanımı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bireylerin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kurumların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ve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ülkelerin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gelişmişlik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düzeylerinin</a:t>
            </a:r>
            <a:endParaRPr lang="en-US" sz="1600" dirty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belirleyici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unsuru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haline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</a:rPr>
              <a:t>gelmiştir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</p:txBody>
      </p:sp>
      <p:pic>
        <p:nvPicPr>
          <p:cNvPr id="14" name="Picture 13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15" name="Picture 1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2</a:t>
            </a:r>
            <a:endParaRPr lang="en-US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3497" y="50756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37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17" y="-11017"/>
            <a:ext cx="12192000" cy="6858000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3497" y="507568"/>
            <a:ext cx="9613861" cy="1080938"/>
          </a:xfrm>
        </p:spPr>
        <p:txBody>
          <a:bodyPr/>
          <a:lstStyle/>
          <a:p>
            <a:r>
              <a:rPr lang="tr-TR" dirty="0" smtClean="0"/>
              <a:t>Öğretmenlerin Bit Tutumları</a:t>
            </a:r>
            <a:endParaRPr lang="tr-TR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70304" y="1859355"/>
            <a:ext cx="7304182" cy="498762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dirty="0" smtClean="0"/>
              <a:t>	</a:t>
            </a:r>
            <a:r>
              <a:rPr lang="en-US" dirty="0"/>
              <a:t>BİT </a:t>
            </a:r>
            <a:r>
              <a:rPr lang="en-US" dirty="0" err="1"/>
              <a:t>donanım</a:t>
            </a:r>
            <a:r>
              <a:rPr lang="en-US" dirty="0"/>
              <a:t>, </a:t>
            </a:r>
            <a:r>
              <a:rPr lang="en-US" dirty="0" err="1"/>
              <a:t>yazılım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iletişim</a:t>
            </a:r>
            <a:r>
              <a:rPr lang="en-US" dirty="0"/>
              <a:t> </a:t>
            </a:r>
            <a:r>
              <a:rPr lang="en-US" dirty="0" err="1"/>
              <a:t>ağlarından</a:t>
            </a:r>
            <a:r>
              <a:rPr lang="en-US" dirty="0"/>
              <a:t> </a:t>
            </a:r>
            <a:r>
              <a:rPr lang="en-US" dirty="0" err="1"/>
              <a:t>oluşan</a:t>
            </a:r>
            <a:r>
              <a:rPr lang="en-US" dirty="0"/>
              <a:t> </a:t>
            </a:r>
            <a:r>
              <a:rPr lang="en-US" dirty="0" err="1"/>
              <a:t>geniş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yelpazeyi</a:t>
            </a:r>
            <a:r>
              <a:rPr lang="en-US" dirty="0"/>
              <a:t> </a:t>
            </a:r>
            <a:r>
              <a:rPr lang="en-US" dirty="0" err="1"/>
              <a:t>içine</a:t>
            </a:r>
            <a:r>
              <a:rPr lang="en-US" dirty="0"/>
              <a:t> </a:t>
            </a:r>
            <a:r>
              <a:rPr lang="en-US" dirty="0" err="1"/>
              <a:t>almaktadır</a:t>
            </a:r>
            <a:r>
              <a:rPr lang="en-US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en-US" dirty="0" err="1" smtClean="0"/>
              <a:t>Eğitimde</a:t>
            </a:r>
            <a:r>
              <a:rPr lang="en-US" dirty="0" smtClean="0"/>
              <a:t> </a:t>
            </a:r>
            <a:r>
              <a:rPr lang="en-US" dirty="0"/>
              <a:t>BİT </a:t>
            </a:r>
            <a:r>
              <a:rPr lang="en-US" dirty="0" err="1"/>
              <a:t>kullanımı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 smtClean="0"/>
              <a:t>anlamda</a:t>
            </a:r>
            <a:r>
              <a:rPr lang="tr-TR" dirty="0" smtClean="0"/>
              <a:t> </a:t>
            </a:r>
            <a:r>
              <a:rPr lang="en-US" dirty="0" err="1" smtClean="0"/>
              <a:t>bilgisayar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iletişim</a:t>
            </a:r>
            <a:r>
              <a:rPr lang="en-US" dirty="0"/>
              <a:t> </a:t>
            </a:r>
            <a:r>
              <a:rPr lang="en-US" dirty="0" err="1"/>
              <a:t>teknolojilerinin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amaç</a:t>
            </a:r>
            <a:r>
              <a:rPr lang="en-US" dirty="0"/>
              <a:t> </a:t>
            </a:r>
            <a:r>
              <a:rPr lang="en-US" dirty="0" err="1"/>
              <a:t>doğrultusunda</a:t>
            </a:r>
            <a:r>
              <a:rPr lang="en-US" dirty="0"/>
              <a:t> </a:t>
            </a:r>
            <a:r>
              <a:rPr lang="en-US" dirty="0" err="1"/>
              <a:t>kullanımının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tr-TR" dirty="0" smtClean="0"/>
              <a:t>ö</a:t>
            </a:r>
            <a:r>
              <a:rPr lang="en-US" dirty="0" err="1" smtClean="0"/>
              <a:t>tesinde</a:t>
            </a:r>
            <a:r>
              <a:rPr lang="tr-TR" dirty="0" smtClean="0"/>
              <a:t> </a:t>
            </a:r>
            <a:r>
              <a:rPr lang="en-US" dirty="0" err="1" smtClean="0"/>
              <a:t>yönetici</a:t>
            </a:r>
            <a:r>
              <a:rPr lang="en-US" dirty="0"/>
              <a:t>, </a:t>
            </a:r>
            <a:r>
              <a:rPr lang="en-US" dirty="0" err="1"/>
              <a:t>öğretmen</a:t>
            </a:r>
            <a:r>
              <a:rPr lang="en-US" dirty="0"/>
              <a:t>,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unsurların</a:t>
            </a:r>
            <a:r>
              <a:rPr lang="en-US" dirty="0"/>
              <a:t>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fonksiyonlarını</a:t>
            </a:r>
            <a:r>
              <a:rPr lang="en-US" dirty="0"/>
              <a:t> </a:t>
            </a:r>
            <a:r>
              <a:rPr lang="en-US" dirty="0" err="1" smtClean="0"/>
              <a:t>temelden</a:t>
            </a:r>
            <a:r>
              <a:rPr lang="tr-TR" dirty="0" smtClean="0"/>
              <a:t> </a:t>
            </a:r>
            <a:r>
              <a:rPr lang="en-US" dirty="0" err="1" smtClean="0"/>
              <a:t>etkilemektedir</a:t>
            </a:r>
            <a:r>
              <a:rPr lang="en-US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Bu </a:t>
            </a:r>
            <a:r>
              <a:rPr lang="en-US" dirty="0" err="1"/>
              <a:t>açıdan</a:t>
            </a:r>
            <a:r>
              <a:rPr lang="en-US" dirty="0"/>
              <a:t> </a:t>
            </a:r>
            <a:r>
              <a:rPr lang="en-US" dirty="0" err="1"/>
              <a:t>bakıldığında</a:t>
            </a:r>
            <a:r>
              <a:rPr lang="en-US" dirty="0"/>
              <a:t>, BİT </a:t>
            </a:r>
            <a:r>
              <a:rPr lang="en-US" dirty="0" err="1"/>
              <a:t>kullanımı</a:t>
            </a:r>
            <a:r>
              <a:rPr lang="en-US" dirty="0"/>
              <a:t> </a:t>
            </a:r>
            <a:r>
              <a:rPr lang="en-US" dirty="0" err="1"/>
              <a:t>öğrenenleri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 smtClean="0"/>
              <a:t>öğrenme</a:t>
            </a:r>
            <a:r>
              <a:rPr lang="tr-TR" dirty="0" smtClean="0"/>
              <a:t> </a:t>
            </a:r>
            <a:r>
              <a:rPr lang="en-US" dirty="0" err="1" smtClean="0"/>
              <a:t>sorumluluklarını</a:t>
            </a:r>
            <a:r>
              <a:rPr lang="en-US" dirty="0" smtClean="0"/>
              <a:t> </a:t>
            </a:r>
            <a:r>
              <a:rPr lang="en-US" dirty="0" err="1"/>
              <a:t>üstlenmeye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dolayısıyla</a:t>
            </a:r>
            <a:r>
              <a:rPr lang="en-US" dirty="0"/>
              <a:t> </a:t>
            </a:r>
            <a:r>
              <a:rPr lang="en-US" dirty="0" err="1"/>
              <a:t>öğrenmeyi</a:t>
            </a:r>
            <a:r>
              <a:rPr lang="en-US" dirty="0"/>
              <a:t> </a:t>
            </a:r>
            <a:r>
              <a:rPr lang="en-US" dirty="0" err="1"/>
              <a:t>merkeze</a:t>
            </a:r>
            <a:r>
              <a:rPr lang="en-US" dirty="0"/>
              <a:t> </a:t>
            </a:r>
            <a:r>
              <a:rPr lang="en-US" dirty="0" err="1"/>
              <a:t>almaya</a:t>
            </a:r>
            <a:r>
              <a:rPr lang="en-US" dirty="0"/>
              <a:t>, </a:t>
            </a:r>
            <a:r>
              <a:rPr lang="en-US" dirty="0" err="1"/>
              <a:t>Matzen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Edmunds’un</a:t>
            </a:r>
            <a:r>
              <a:rPr lang="en-US" dirty="0" smtClean="0"/>
              <a:t> </a:t>
            </a:r>
            <a:r>
              <a:rPr lang="en-US" dirty="0"/>
              <a:t>(2007) </a:t>
            </a:r>
            <a:r>
              <a:rPr lang="en-US" dirty="0" err="1"/>
              <a:t>ifadesiyle</a:t>
            </a:r>
            <a:r>
              <a:rPr lang="en-US" dirty="0"/>
              <a:t> </a:t>
            </a:r>
            <a:r>
              <a:rPr lang="en-US" dirty="0" err="1"/>
              <a:t>geleneksel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yaklaşımlarından</a:t>
            </a:r>
            <a:r>
              <a:rPr lang="en-US" dirty="0"/>
              <a:t> </a:t>
            </a:r>
            <a:r>
              <a:rPr lang="en-US" dirty="0" err="1" smtClean="0"/>
              <a:t>yapılandırmacı</a:t>
            </a:r>
            <a:r>
              <a:rPr lang="tr-TR" dirty="0" smtClean="0"/>
              <a:t> </a:t>
            </a:r>
            <a:r>
              <a:rPr lang="en-US" dirty="0" err="1" smtClean="0"/>
              <a:t>öğrenme</a:t>
            </a:r>
            <a:r>
              <a:rPr lang="en-US" dirty="0" smtClean="0"/>
              <a:t> </a:t>
            </a:r>
            <a:r>
              <a:rPr lang="en-US" dirty="0" err="1"/>
              <a:t>yaklaşımını</a:t>
            </a:r>
            <a:r>
              <a:rPr lang="en-US" dirty="0"/>
              <a:t> </a:t>
            </a:r>
            <a:r>
              <a:rPr lang="en-US" dirty="0" err="1"/>
              <a:t>benimsemeye</a:t>
            </a:r>
            <a:r>
              <a:rPr lang="en-US" dirty="0"/>
              <a:t> </a:t>
            </a:r>
            <a:r>
              <a:rPr lang="en-US" dirty="0" err="1"/>
              <a:t>zorlamaktadır</a:t>
            </a:r>
            <a:r>
              <a:rPr lang="en-US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Bu </a:t>
            </a:r>
            <a:r>
              <a:rPr lang="en-US" dirty="0" err="1"/>
              <a:t>çerçevede</a:t>
            </a:r>
            <a:r>
              <a:rPr lang="en-US" dirty="0"/>
              <a:t>, </a:t>
            </a:r>
            <a:r>
              <a:rPr lang="en-US" dirty="0" err="1"/>
              <a:t>öğretmenin</a:t>
            </a:r>
            <a:r>
              <a:rPr lang="en-US" dirty="0"/>
              <a:t> </a:t>
            </a:r>
            <a:r>
              <a:rPr lang="en-US" dirty="0" err="1" smtClean="0"/>
              <a:t>klasik</a:t>
            </a:r>
            <a:r>
              <a:rPr lang="tr-TR" dirty="0" smtClean="0"/>
              <a:t> </a:t>
            </a:r>
            <a:r>
              <a:rPr lang="en-US" dirty="0" err="1" smtClean="0"/>
              <a:t>öğretme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bilgiyi</a:t>
            </a:r>
            <a:r>
              <a:rPr lang="en-US" dirty="0"/>
              <a:t> </a:t>
            </a:r>
            <a:r>
              <a:rPr lang="en-US" dirty="0" err="1"/>
              <a:t>aktarma</a:t>
            </a:r>
            <a:r>
              <a:rPr lang="en-US" dirty="0"/>
              <a:t> </a:t>
            </a:r>
            <a:r>
              <a:rPr lang="en-US" dirty="0" err="1"/>
              <a:t>rolü</a:t>
            </a:r>
            <a:r>
              <a:rPr lang="en-US" dirty="0"/>
              <a:t> </a:t>
            </a:r>
            <a:r>
              <a:rPr lang="en-US" dirty="0" err="1"/>
              <a:t>sınırsız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kaynakları</a:t>
            </a:r>
            <a:r>
              <a:rPr lang="en-US" dirty="0"/>
              <a:t> </a:t>
            </a:r>
            <a:r>
              <a:rPr lang="en-US" dirty="0" err="1"/>
              <a:t>arasından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bilgiye</a:t>
            </a:r>
            <a:r>
              <a:rPr lang="en-US" dirty="0"/>
              <a:t> </a:t>
            </a:r>
            <a:r>
              <a:rPr lang="en-US" dirty="0" err="1"/>
              <a:t>erişim</a:t>
            </a:r>
            <a:r>
              <a:rPr lang="en-US" dirty="0"/>
              <a:t>, </a:t>
            </a:r>
            <a:r>
              <a:rPr lang="en-US" dirty="0" err="1"/>
              <a:t>erişilen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amaca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seçme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kullanma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gösterme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çıkarmaktadır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535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396074" y="2632677"/>
            <a:ext cx="5661376" cy="30746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dirty="0" smtClean="0">
                <a:solidFill>
                  <a:schemeClr val="tx2">
                    <a:lumMod val="10000"/>
                  </a:schemeClr>
                </a:solidFill>
              </a:rPr>
              <a:t>	</a:t>
            </a:r>
            <a:r>
              <a:rPr lang="tr-TR" dirty="0">
                <a:solidFill>
                  <a:schemeClr val="tx2">
                    <a:lumMod val="10000"/>
                  </a:schemeClr>
                </a:solidFill>
              </a:rPr>
              <a:t>Milli Eğitim Bakanlığı çağdaş gelişmeler doğrultusunda bir taraftan </a:t>
            </a:r>
            <a:r>
              <a:rPr lang="tr-TR" dirty="0" smtClean="0">
                <a:solidFill>
                  <a:schemeClr val="tx2">
                    <a:lumMod val="10000"/>
                  </a:schemeClr>
                </a:solidFill>
              </a:rPr>
              <a:t>öğretmenlerin sahip </a:t>
            </a:r>
            <a:r>
              <a:rPr lang="tr-TR" dirty="0">
                <a:solidFill>
                  <a:schemeClr val="tx2">
                    <a:lumMod val="10000"/>
                  </a:schemeClr>
                </a:solidFill>
              </a:rPr>
              <a:t>olması gereken bilgi, beceri ve yeterliklerin kazandırılmasına yönelik </a:t>
            </a:r>
            <a:r>
              <a:rPr lang="tr-TR" dirty="0" smtClean="0">
                <a:solidFill>
                  <a:schemeClr val="tx2">
                    <a:lumMod val="10000"/>
                  </a:schemeClr>
                </a:solidFill>
              </a:rPr>
              <a:t>düzenlemeleri hayata </a:t>
            </a:r>
            <a:r>
              <a:rPr lang="tr-TR" dirty="0">
                <a:solidFill>
                  <a:schemeClr val="tx2">
                    <a:lumMod val="10000"/>
                  </a:schemeClr>
                </a:solidFill>
              </a:rPr>
              <a:t>geçirirken, diğer taraftan okulların teknolojik altyapı ve </a:t>
            </a:r>
            <a:r>
              <a:rPr lang="tr-TR" dirty="0" smtClean="0">
                <a:solidFill>
                  <a:schemeClr val="tx2">
                    <a:lumMod val="10000"/>
                  </a:schemeClr>
                </a:solidFill>
              </a:rPr>
              <a:t>kapasitelerinin geliştirilmesine </a:t>
            </a:r>
            <a:r>
              <a:rPr lang="tr-TR" dirty="0">
                <a:solidFill>
                  <a:schemeClr val="tx2">
                    <a:lumMod val="10000"/>
                  </a:schemeClr>
                </a:solidFill>
              </a:rPr>
              <a:t>yönelik önemli çalışmalar yürütmektedir. FATİH (Fırsatları Artırma ve</a:t>
            </a:r>
          </a:p>
          <a:p>
            <a:pPr algn="just"/>
            <a:r>
              <a:rPr lang="tr-TR" dirty="0">
                <a:solidFill>
                  <a:schemeClr val="tx2">
                    <a:lumMod val="10000"/>
                  </a:schemeClr>
                </a:solidFill>
              </a:rPr>
              <a:t>Teknolojiyi İyileştirme Hareketi) Projesi ve EBA (Eğitim Bilişim Ağı) Projesi bu çalışmalardan</a:t>
            </a:r>
          </a:p>
          <a:p>
            <a:pPr algn="just"/>
            <a:r>
              <a:rPr lang="tr-TR" dirty="0">
                <a:solidFill>
                  <a:schemeClr val="tx2">
                    <a:lumMod val="10000"/>
                  </a:schemeClr>
                </a:solidFill>
              </a:rPr>
              <a:t>bazılarıdır. </a:t>
            </a:r>
            <a:endParaRPr lang="en-US" sz="16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42" y="2359350"/>
            <a:ext cx="5849497" cy="38872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3497" y="507568"/>
            <a:ext cx="9613861" cy="1080938"/>
          </a:xfrm>
        </p:spPr>
        <p:txBody>
          <a:bodyPr/>
          <a:lstStyle/>
          <a:p>
            <a:r>
              <a:rPr lang="tr-TR" dirty="0"/>
              <a:t>Öğretmenlerin Bit Tutumları</a:t>
            </a: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64554" y="2045744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dirty="0" smtClean="0"/>
              <a:t>F</a:t>
            </a:r>
            <a:endParaRPr lang="en-US" sz="3000" dirty="0"/>
          </a:p>
        </p:txBody>
      </p:sp>
      <p:sp>
        <p:nvSpPr>
          <p:cNvPr id="15" name="Oval 14"/>
          <p:cNvSpPr/>
          <p:nvPr/>
        </p:nvSpPr>
        <p:spPr>
          <a:xfrm>
            <a:off x="5664554" y="2961135"/>
            <a:ext cx="731520" cy="731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dirty="0" smtClean="0"/>
              <a:t>A</a:t>
            </a:r>
            <a:endParaRPr lang="en-US" sz="3000" dirty="0"/>
          </a:p>
        </p:txBody>
      </p:sp>
      <p:sp>
        <p:nvSpPr>
          <p:cNvPr id="16" name="Oval 15"/>
          <p:cNvSpPr/>
          <p:nvPr/>
        </p:nvSpPr>
        <p:spPr>
          <a:xfrm>
            <a:off x="5664554" y="3876526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dirty="0" smtClean="0"/>
              <a:t>T</a:t>
            </a:r>
            <a:endParaRPr lang="en-US" sz="3000" dirty="0"/>
          </a:p>
        </p:txBody>
      </p:sp>
      <p:sp>
        <p:nvSpPr>
          <p:cNvPr id="17" name="Oval 16"/>
          <p:cNvSpPr/>
          <p:nvPr/>
        </p:nvSpPr>
        <p:spPr>
          <a:xfrm>
            <a:off x="5664554" y="4791917"/>
            <a:ext cx="731520" cy="73152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dirty="0" smtClean="0"/>
              <a:t>İ</a:t>
            </a:r>
            <a:endParaRPr lang="en-US" sz="3000" dirty="0"/>
          </a:p>
        </p:txBody>
      </p:sp>
      <p:sp>
        <p:nvSpPr>
          <p:cNvPr id="18" name="Oval 17"/>
          <p:cNvSpPr/>
          <p:nvPr/>
        </p:nvSpPr>
        <p:spPr>
          <a:xfrm>
            <a:off x="5664554" y="5707308"/>
            <a:ext cx="731520" cy="7315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dirty="0" smtClean="0"/>
              <a:t>H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2435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" y="2103120"/>
            <a:ext cx="6473952" cy="456285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2629" y="2650992"/>
            <a:ext cx="5724739" cy="349641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Öğretmenlerin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öğrenme-öğretme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sürecinde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teknoloji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kullanım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durumlarının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ele</a:t>
            </a:r>
            <a:r>
              <a:rPr lang="tr-TR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alındığı</a:t>
            </a:r>
            <a:r>
              <a:rPr lang="en-US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2000-2011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yılları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arasında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yapılmış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30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makalenin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içerik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analizi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çalışması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,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öğretmenlerin</a:t>
            </a:r>
            <a:r>
              <a:rPr lang="en-US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BİT’i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öğretim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programları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ile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kaynaştırma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durumları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ve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mesleki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gelişim</a:t>
            </a:r>
            <a:r>
              <a:rPr lang="tr-TR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konularında</a:t>
            </a:r>
            <a:r>
              <a:rPr lang="en-US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yapılan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çalışmaların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yetersiz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olduğunu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ortaya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koymuştur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. </a:t>
            </a:r>
            <a:endParaRPr lang="tr-TR" dirty="0" smtClean="0">
              <a:solidFill>
                <a:srgbClr val="E7E6E6">
                  <a:lumMod val="10000"/>
                </a:srgbClr>
              </a:solidFill>
            </a:endParaRPr>
          </a:p>
          <a:p>
            <a:pPr lvl="0" algn="just"/>
            <a:endParaRPr lang="tr-TR" dirty="0">
              <a:solidFill>
                <a:srgbClr val="E7E6E6">
                  <a:lumMod val="10000"/>
                </a:srgbClr>
              </a:solidFill>
            </a:endParaRPr>
          </a:p>
          <a:p>
            <a:pPr lvl="0" algn="just"/>
            <a:r>
              <a:rPr lang="tr-TR" dirty="0" smtClean="0">
                <a:solidFill>
                  <a:srgbClr val="E7E6E6">
                    <a:lumMod val="10000"/>
                  </a:srgbClr>
                </a:solidFill>
              </a:rPr>
              <a:t>	</a:t>
            </a:r>
            <a:r>
              <a:rPr lang="en-US" dirty="0" smtClean="0">
                <a:solidFill>
                  <a:srgbClr val="E7E6E6">
                    <a:lumMod val="10000"/>
                  </a:srgbClr>
                </a:solidFill>
              </a:rPr>
              <a:t>Bu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sonuç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,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öğretmenlerin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öğretme-öğrenme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sürecinde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teknolojiyi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etkili</a:t>
            </a:r>
            <a:r>
              <a:rPr lang="tr-TR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bir</a:t>
            </a:r>
            <a:r>
              <a:rPr lang="en-US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şekilde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kullanabilme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konusunda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daha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fazla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eğitim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ihtiyacı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olduğuna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işaret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etmesi</a:t>
            </a:r>
            <a:r>
              <a:rPr lang="tr-TR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açısından</a:t>
            </a:r>
            <a:r>
              <a:rPr lang="en-US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önem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taşımaktadır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Trebuchet MS" panose="020B0603020202020204"/>
            </a:endParaRPr>
          </a:p>
        </p:txBody>
      </p:sp>
      <p:pic>
        <p:nvPicPr>
          <p:cNvPr id="14" name="Picture 13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15" name="Picture 1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3497" y="50756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tr-TR" dirty="0"/>
              <a:t>Öğretmenlerin Bit Tutumları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305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55"/>
            <a:ext cx="12192000" cy="6752492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3497" y="507568"/>
            <a:ext cx="9613861" cy="1080938"/>
          </a:xfrm>
        </p:spPr>
        <p:txBody>
          <a:bodyPr/>
          <a:lstStyle/>
          <a:p>
            <a:r>
              <a:rPr lang="tr-TR" dirty="0"/>
              <a:t>Bit Kullanımına Yönelik Araştırma Sonuçları</a:t>
            </a: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60517" y="1868212"/>
            <a:ext cx="8646115" cy="5980505"/>
            <a:chOff x="594853" y="280188"/>
            <a:chExt cx="19241706" cy="1380567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853" y="280188"/>
              <a:ext cx="6223818" cy="11179697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1524000" y="1664942"/>
              <a:ext cx="4572001" cy="963608"/>
            </a:xfrm>
            <a:prstGeom prst="rect">
              <a:avLst/>
            </a:prstGeom>
            <a:ln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Erkek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24000" y="3592158"/>
              <a:ext cx="4572001" cy="964007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20-29 Yaş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641499" y="12714279"/>
              <a:ext cx="4572001" cy="137158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44998" y="1664942"/>
              <a:ext cx="4572001" cy="963608"/>
            </a:xfrm>
            <a:prstGeom prst="rect">
              <a:avLst/>
            </a:prstGeom>
            <a:ln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92 / 53,2%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344998" y="3592158"/>
              <a:ext cx="2717133" cy="964007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/>
                <a:t>27 / 15,6%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6767167" y="12714279"/>
              <a:ext cx="3069392" cy="137158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682581" y="2885503"/>
            <a:ext cx="2054394" cy="417427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Kadın 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844301" y="2888139"/>
            <a:ext cx="1881935" cy="417427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81 / 46,8%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678022" y="3717721"/>
            <a:ext cx="2054394" cy="417600"/>
          </a:xfrm>
          <a:prstGeom prst="rect">
            <a:avLst/>
          </a:prstGeom>
          <a:solidFill>
            <a:schemeClr val="accent3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30-39 Yaş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844301" y="3717721"/>
            <a:ext cx="2054394" cy="417600"/>
          </a:xfrm>
          <a:prstGeom prst="rect">
            <a:avLst/>
          </a:prstGeom>
          <a:solidFill>
            <a:schemeClr val="accent3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78 / 45,1%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78022" y="4132685"/>
            <a:ext cx="2054394" cy="417600"/>
          </a:xfrm>
          <a:prstGeom prst="rect">
            <a:avLst/>
          </a:prstGeom>
          <a:solidFill>
            <a:schemeClr val="accent3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40-49 Yaş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844301" y="4132685"/>
            <a:ext cx="1710561" cy="417600"/>
          </a:xfrm>
          <a:prstGeom prst="rect">
            <a:avLst/>
          </a:prstGeom>
          <a:solidFill>
            <a:schemeClr val="accent3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58 / 33,5%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78022" y="4547476"/>
            <a:ext cx="2054394" cy="417600"/>
          </a:xfrm>
          <a:prstGeom prst="rect">
            <a:avLst/>
          </a:prstGeom>
          <a:solidFill>
            <a:schemeClr val="accent3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50 ve Üzeri Yaş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844301" y="4547476"/>
            <a:ext cx="736181" cy="417600"/>
          </a:xfrm>
          <a:prstGeom prst="rect">
            <a:avLst/>
          </a:prstGeom>
          <a:solidFill>
            <a:schemeClr val="accent3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/>
              <a:t>10 / 5,8%</a:t>
            </a:r>
            <a:endParaRPr lang="en-US" sz="1000" dirty="0"/>
          </a:p>
        </p:txBody>
      </p:sp>
      <p:sp>
        <p:nvSpPr>
          <p:cNvPr id="48" name="Rectangle 47"/>
          <p:cNvSpPr/>
          <p:nvPr/>
        </p:nvSpPr>
        <p:spPr>
          <a:xfrm>
            <a:off x="678022" y="4962440"/>
            <a:ext cx="2054394" cy="417600"/>
          </a:xfrm>
          <a:prstGeom prst="rect">
            <a:avLst/>
          </a:prstGeom>
          <a:solidFill>
            <a:srgbClr val="A0EBAA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Sınıf Öğretmeni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2844301" y="4962440"/>
            <a:ext cx="1011603" cy="417600"/>
          </a:xfrm>
          <a:prstGeom prst="rect">
            <a:avLst/>
          </a:prstGeom>
          <a:solidFill>
            <a:srgbClr val="A0EBAA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300" dirty="0" smtClean="0"/>
              <a:t>30 / 17,3%</a:t>
            </a:r>
            <a:endParaRPr lang="en-US" sz="1300" dirty="0"/>
          </a:p>
        </p:txBody>
      </p:sp>
      <p:sp>
        <p:nvSpPr>
          <p:cNvPr id="50" name="Rectangle 49"/>
          <p:cNvSpPr/>
          <p:nvPr/>
        </p:nvSpPr>
        <p:spPr>
          <a:xfrm>
            <a:off x="678022" y="5377231"/>
            <a:ext cx="2054394" cy="417600"/>
          </a:xfrm>
          <a:prstGeom prst="rect">
            <a:avLst/>
          </a:prstGeom>
          <a:solidFill>
            <a:srgbClr val="A0EBAA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Branş Öğretmeni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844301" y="5377231"/>
            <a:ext cx="2054394" cy="417600"/>
          </a:xfrm>
          <a:prstGeom prst="rect">
            <a:avLst/>
          </a:prstGeom>
          <a:solidFill>
            <a:srgbClr val="A0EBAA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92 / 53,2%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678022" y="5792195"/>
            <a:ext cx="2054394" cy="417600"/>
          </a:xfrm>
          <a:prstGeom prst="rect">
            <a:avLst/>
          </a:prstGeom>
          <a:solidFill>
            <a:srgbClr val="A0EBAA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Meslek Dersleri Öğ.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2844302" y="5792195"/>
            <a:ext cx="1386176" cy="417600"/>
          </a:xfrm>
          <a:prstGeom prst="rect">
            <a:avLst/>
          </a:prstGeom>
          <a:solidFill>
            <a:srgbClr val="A0EBAA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51 / 29,5%</a:t>
            </a:r>
            <a:endParaRPr lang="en-US" dirty="0"/>
          </a:p>
        </p:txBody>
      </p:sp>
      <p:grpSp>
        <p:nvGrpSpPr>
          <p:cNvPr id="69" name="Group 68"/>
          <p:cNvGrpSpPr/>
          <p:nvPr/>
        </p:nvGrpSpPr>
        <p:grpSpPr>
          <a:xfrm>
            <a:off x="6535436" y="1859356"/>
            <a:ext cx="8646115" cy="5980505"/>
            <a:chOff x="594853" y="280188"/>
            <a:chExt cx="19241706" cy="13805678"/>
          </a:xfrm>
        </p:grpSpPr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853" y="280188"/>
              <a:ext cx="6223818" cy="11179697"/>
            </a:xfrm>
            <a:prstGeom prst="rect">
              <a:avLst/>
            </a:prstGeom>
          </p:spPr>
        </p:pic>
        <p:sp>
          <p:nvSpPr>
            <p:cNvPr id="71" name="Rectangle 70"/>
            <p:cNvSpPr/>
            <p:nvPr/>
          </p:nvSpPr>
          <p:spPr>
            <a:xfrm>
              <a:off x="1524000" y="1664942"/>
              <a:ext cx="4572001" cy="963608"/>
            </a:xfrm>
            <a:prstGeom prst="rect">
              <a:avLst/>
            </a:prstGeom>
            <a:ln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Kıdem 1-5 Yıl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524000" y="3592158"/>
              <a:ext cx="4572001" cy="964007"/>
            </a:xfrm>
            <a:prstGeom prst="rect">
              <a:avLst/>
            </a:prstGeom>
            <a:solidFill>
              <a:srgbClr val="39CDE7"/>
            </a:solidFill>
            <a:ln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Kıdem 11-15 Yıl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9641499" y="12714279"/>
              <a:ext cx="4572001" cy="137158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344998" y="1664942"/>
              <a:ext cx="3296501" cy="963608"/>
            </a:xfrm>
            <a:prstGeom prst="rect">
              <a:avLst/>
            </a:prstGeom>
            <a:ln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28 / 16,2%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344998" y="3592158"/>
              <a:ext cx="4188198" cy="964007"/>
            </a:xfrm>
            <a:prstGeom prst="rect">
              <a:avLst/>
            </a:prstGeom>
            <a:solidFill>
              <a:srgbClr val="39CDE7"/>
            </a:solidFill>
            <a:ln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38 / 22%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6767167" y="12714279"/>
              <a:ext cx="3069392" cy="137158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/>
          <p:cNvSpPr/>
          <p:nvPr/>
        </p:nvSpPr>
        <p:spPr>
          <a:xfrm>
            <a:off x="6956561" y="2877951"/>
            <a:ext cx="2054394" cy="417427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Kıdem 6-10 Yıl 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9119220" y="2879283"/>
            <a:ext cx="1881935" cy="417427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38 / 22%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6952941" y="3708865"/>
            <a:ext cx="2054394" cy="417600"/>
          </a:xfrm>
          <a:prstGeom prst="rect">
            <a:avLst/>
          </a:prstGeom>
          <a:solidFill>
            <a:srgbClr val="39CDE7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dirty="0" smtClean="0"/>
              <a:t>Kıdem 16 Yıl ve Üzeri</a:t>
            </a:r>
            <a:endParaRPr lang="en-US" sz="1500" dirty="0"/>
          </a:p>
        </p:txBody>
      </p:sp>
      <p:sp>
        <p:nvSpPr>
          <p:cNvPr id="80" name="Rectangle 79"/>
          <p:cNvSpPr/>
          <p:nvPr/>
        </p:nvSpPr>
        <p:spPr>
          <a:xfrm>
            <a:off x="9119220" y="3708865"/>
            <a:ext cx="2683054" cy="417600"/>
          </a:xfrm>
          <a:prstGeom prst="rect">
            <a:avLst/>
          </a:prstGeom>
          <a:solidFill>
            <a:srgbClr val="39CDE7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78 / 45,1%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6952941" y="4123829"/>
            <a:ext cx="2054394" cy="417600"/>
          </a:xfrm>
          <a:prstGeom prst="rect">
            <a:avLst/>
          </a:prstGeom>
          <a:solidFill>
            <a:schemeClr val="accent3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/>
              <a:t>Bit Becerisi / Başlangıç</a:t>
            </a:r>
            <a:endParaRPr lang="en-US" sz="1400" dirty="0"/>
          </a:p>
        </p:txBody>
      </p:sp>
      <p:sp>
        <p:nvSpPr>
          <p:cNvPr id="82" name="Rectangle 81"/>
          <p:cNvSpPr/>
          <p:nvPr/>
        </p:nvSpPr>
        <p:spPr>
          <a:xfrm>
            <a:off x="9119220" y="4123829"/>
            <a:ext cx="993521" cy="417600"/>
          </a:xfrm>
          <a:prstGeom prst="rect">
            <a:avLst/>
          </a:prstGeom>
          <a:solidFill>
            <a:schemeClr val="accent3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8 /4,6%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6952941" y="4538620"/>
            <a:ext cx="2054394" cy="417600"/>
          </a:xfrm>
          <a:prstGeom prst="rect">
            <a:avLst/>
          </a:prstGeom>
          <a:solidFill>
            <a:schemeClr val="accent3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Bit Becerisi / Orta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9119220" y="4538620"/>
            <a:ext cx="2193416" cy="417600"/>
          </a:xfrm>
          <a:prstGeom prst="rect">
            <a:avLst/>
          </a:prstGeom>
          <a:solidFill>
            <a:schemeClr val="accent3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60 / 34,7%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6952941" y="4953584"/>
            <a:ext cx="2054394" cy="417600"/>
          </a:xfrm>
          <a:prstGeom prst="rect">
            <a:avLst/>
          </a:prstGeom>
          <a:solidFill>
            <a:srgbClr val="DDCC64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Bit Becerisi / İyi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9119220" y="4953584"/>
            <a:ext cx="2683054" cy="417600"/>
          </a:xfrm>
          <a:prstGeom prst="rect">
            <a:avLst/>
          </a:prstGeom>
          <a:solidFill>
            <a:srgbClr val="DDCC64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74 / 42,8%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6952941" y="5368375"/>
            <a:ext cx="2054394" cy="417600"/>
          </a:xfrm>
          <a:prstGeom prst="rect">
            <a:avLst/>
          </a:prstGeom>
          <a:solidFill>
            <a:srgbClr val="DDCC64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Bit becerisi / İleri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9119220" y="5368375"/>
            <a:ext cx="1710561" cy="417600"/>
          </a:xfrm>
          <a:prstGeom prst="rect">
            <a:avLst/>
          </a:prstGeom>
          <a:solidFill>
            <a:srgbClr val="DDCC64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31 / 17,9%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5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3497" y="507568"/>
            <a:ext cx="9613861" cy="1080938"/>
          </a:xfrm>
        </p:spPr>
        <p:txBody>
          <a:bodyPr/>
          <a:lstStyle/>
          <a:p>
            <a:r>
              <a:rPr lang="tr-TR" dirty="0"/>
              <a:t>Bit Kullanımına Yönelik Araştırma Sonuçları</a:t>
            </a: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60517" y="1868212"/>
            <a:ext cx="4537600" cy="4842952"/>
            <a:chOff x="594853" y="280188"/>
            <a:chExt cx="10098312" cy="11179697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853" y="280188"/>
              <a:ext cx="6223818" cy="11179697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1524000" y="1664942"/>
              <a:ext cx="4572001" cy="963608"/>
            </a:xfrm>
            <a:prstGeom prst="rect">
              <a:avLst/>
            </a:prstGeom>
            <a:ln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3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Eğitimde Kullanma Sıklığı  Hiç</a:t>
              </a: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24000" y="3592158"/>
              <a:ext cx="4572001" cy="964007"/>
            </a:xfrm>
            <a:prstGeom prst="rect">
              <a:avLst/>
            </a:prstGeom>
            <a:solidFill>
              <a:srgbClr val="39CDE7"/>
            </a:solidFill>
            <a:ln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3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Eğitimde Kullanma Sıklığı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tr-TR" sz="1300" dirty="0" smtClean="0">
                  <a:solidFill>
                    <a:prstClr val="white"/>
                  </a:solidFill>
                  <a:latin typeface="Trebuchet MS" panose="020B0603020202020204"/>
                </a:rPr>
                <a:t>Bazen</a:t>
              </a: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44998" y="1664942"/>
              <a:ext cx="1965303" cy="963608"/>
            </a:xfrm>
            <a:prstGeom prst="rect">
              <a:avLst/>
            </a:prstGeom>
            <a:ln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4 / 2,3%</a:t>
              </a: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344998" y="3592158"/>
              <a:ext cx="4348167" cy="964007"/>
            </a:xfrm>
            <a:prstGeom prst="rect">
              <a:avLst/>
            </a:prstGeom>
            <a:solidFill>
              <a:srgbClr val="39CDE7"/>
            </a:solidFill>
            <a:ln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56 / 32,4%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682581" y="2885503"/>
            <a:ext cx="2054394" cy="417427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300" dirty="0">
                <a:solidFill>
                  <a:prstClr val="white"/>
                </a:solidFill>
              </a:rPr>
              <a:t>Eğitimde Kullanma Sıklığı  </a:t>
            </a:r>
            <a:r>
              <a:rPr lang="tr-TR" sz="1300" dirty="0" smtClean="0">
                <a:solidFill>
                  <a:prstClr val="white"/>
                </a:solidFill>
              </a:rPr>
              <a:t>Nadiren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44302" y="2888139"/>
            <a:ext cx="1283562" cy="417427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10 / 5,8%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78022" y="3717721"/>
            <a:ext cx="2054394" cy="417600"/>
          </a:xfrm>
          <a:prstGeom prst="rect">
            <a:avLst/>
          </a:prstGeom>
          <a:solidFill>
            <a:srgbClr val="39CDE7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Eğitimde Kullanma Sıklığı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dirty="0" smtClean="0">
                <a:solidFill>
                  <a:prstClr val="white"/>
                </a:solidFill>
                <a:latin typeface="Trebuchet MS" panose="020B0603020202020204"/>
              </a:rPr>
              <a:t>Sık Sık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44300" y="3717721"/>
            <a:ext cx="2278541" cy="417600"/>
          </a:xfrm>
          <a:prstGeom prst="rect">
            <a:avLst/>
          </a:prstGeom>
          <a:solidFill>
            <a:srgbClr val="39CDE7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66 / 38,2%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78022" y="4132685"/>
            <a:ext cx="2054394" cy="417600"/>
          </a:xfrm>
          <a:prstGeom prst="rect">
            <a:avLst/>
          </a:prstGeom>
          <a:solidFill>
            <a:srgbClr val="39CDE7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Eğitimde kullanma Sıklığı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dirty="0" smtClean="0">
                <a:solidFill>
                  <a:prstClr val="white"/>
                </a:solidFill>
                <a:latin typeface="Trebuchet MS" panose="020B0603020202020204"/>
              </a:rPr>
              <a:t>Her zaman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844301" y="4132685"/>
            <a:ext cx="1710561" cy="417600"/>
          </a:xfrm>
          <a:prstGeom prst="rect">
            <a:avLst/>
          </a:prstGeom>
          <a:solidFill>
            <a:srgbClr val="39CDE7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37 / 21,3%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122843" y="1859356"/>
            <a:ext cx="6874525" cy="48518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Bu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ölçek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ile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öğretmenlerin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sadece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bilgisayara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yönelik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değil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,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öğrenme-öğretme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sürecinde</a:t>
            </a:r>
            <a:r>
              <a:rPr lang="tr-TR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kullanılan</a:t>
            </a:r>
            <a:r>
              <a:rPr lang="en-US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bilgisayar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ve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iletişim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teknolojilerine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yönelik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tutumları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da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belirlenebilecektir</a:t>
            </a:r>
            <a:r>
              <a:rPr lang="en-US" dirty="0" smtClean="0">
                <a:solidFill>
                  <a:srgbClr val="E7E6E6">
                    <a:lumMod val="10000"/>
                  </a:srgbClr>
                </a:solidFill>
              </a:rPr>
              <a:t>.</a:t>
            </a:r>
            <a:endParaRPr lang="tr-TR" dirty="0" smtClean="0">
              <a:solidFill>
                <a:srgbClr val="E7E6E6">
                  <a:lumMod val="10000"/>
                </a:srgbClr>
              </a:solidFill>
            </a:endParaRPr>
          </a:p>
          <a:p>
            <a:pPr lvl="0" algn="just"/>
            <a:endParaRPr lang="en-US" dirty="0">
              <a:solidFill>
                <a:srgbClr val="E7E6E6">
                  <a:lumMod val="10000"/>
                </a:srgbClr>
              </a:solidFill>
            </a:endParaRPr>
          </a:p>
          <a:p>
            <a:pPr lvl="0" algn="just"/>
            <a:r>
              <a:rPr lang="tr-TR" dirty="0" smtClean="0">
                <a:solidFill>
                  <a:srgbClr val="E7E6E6">
                    <a:lumMod val="10000"/>
                  </a:srgbClr>
                </a:solidFill>
              </a:rPr>
              <a:t>	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Literatürde</a:t>
            </a:r>
            <a:r>
              <a:rPr lang="en-US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yer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alan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pek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çok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çalışmaya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göre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öğretmenlerin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BİT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kullanımına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yönelik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tutumları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,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öğrenme-öğretme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sürecinde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BİT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kullanımının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en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önemli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yordayıcıları</a:t>
            </a:r>
            <a:r>
              <a:rPr lang="tr-TR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arasındadır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. Bu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bağlamda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Türkiye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gibi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eğitim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sistemine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BİT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entegre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etmeye</a:t>
            </a:r>
            <a:r>
              <a:rPr lang="tr-TR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çalışan</a:t>
            </a:r>
            <a:r>
              <a:rPr lang="en-US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ülkeler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açısından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öğretmenlerin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BİT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kullanımına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yönelik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tutumlarının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belirlenmesi</a:t>
            </a:r>
            <a:r>
              <a:rPr lang="tr-TR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büyük</a:t>
            </a:r>
            <a:r>
              <a:rPr lang="en-US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önem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arz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etmektedir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.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Aksi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takdirde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sadece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okulların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BİT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altyapısına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yapılan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yatırımlarla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öğretmenlerin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derslerde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BİT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kullanımını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sağlamak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mümkün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olmayacaktır</a:t>
            </a:r>
            <a:r>
              <a:rPr lang="en-US" dirty="0" smtClean="0">
                <a:solidFill>
                  <a:srgbClr val="E7E6E6">
                    <a:lumMod val="10000"/>
                  </a:srgbClr>
                </a:solidFill>
              </a:rPr>
              <a:t>.</a:t>
            </a:r>
            <a:endParaRPr lang="tr-TR" dirty="0" smtClean="0">
              <a:solidFill>
                <a:srgbClr val="E7E6E6">
                  <a:lumMod val="10000"/>
                </a:srgbClr>
              </a:solidFill>
            </a:endParaRPr>
          </a:p>
          <a:p>
            <a:pPr lvl="0" algn="just"/>
            <a:endParaRPr lang="en-US" dirty="0">
              <a:solidFill>
                <a:srgbClr val="E7E6E6">
                  <a:lumMod val="10000"/>
                </a:srgbClr>
              </a:solidFill>
            </a:endParaRPr>
          </a:p>
          <a:p>
            <a:pPr lvl="0" algn="just"/>
            <a:r>
              <a:rPr lang="tr-TR" dirty="0" smtClean="0">
                <a:solidFill>
                  <a:srgbClr val="E7E6E6">
                    <a:lumMod val="10000"/>
                  </a:srgbClr>
                </a:solidFill>
              </a:rPr>
              <a:t>	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Uygulayıcılar</a:t>
            </a:r>
            <a:r>
              <a:rPr lang="en-US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açısından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ise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öğretmenlerin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BİT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kullanımına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yönelik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tutumlarının</a:t>
            </a:r>
            <a:r>
              <a:rPr lang="tr-TR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E7E6E6">
                    <a:lumMod val="10000"/>
                  </a:srgbClr>
                </a:solidFill>
              </a:rPr>
              <a:t>belirlenmesi</a:t>
            </a:r>
            <a:r>
              <a:rPr lang="en-US" dirty="0" smtClean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hizmetiçi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eğitim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faaliyetleri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açısından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da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büyük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önem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E7E6E6">
                    <a:lumMod val="10000"/>
                  </a:srgbClr>
                </a:solidFill>
              </a:rPr>
              <a:t>taşımaktadır</a:t>
            </a:r>
            <a:r>
              <a:rPr lang="en-US" dirty="0">
                <a:solidFill>
                  <a:srgbClr val="E7E6E6">
                    <a:lumMod val="10000"/>
                  </a:srgbClr>
                </a:solidFill>
              </a:rPr>
              <a:t>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83332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33709"/>
            <a:ext cx="8824456" cy="1373070"/>
          </a:xfrm>
        </p:spPr>
        <p:txBody>
          <a:bodyPr/>
          <a:lstStyle/>
          <a:p>
            <a:r>
              <a:rPr lang="tr-TR" sz="3600" dirty="0"/>
              <a:t>Öğretmenlerin Bit Tutumları</a:t>
            </a:r>
            <a:endParaRPr lang="tr-TR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396325"/>
          </a:xfrm>
        </p:spPr>
        <p:txBody>
          <a:bodyPr/>
          <a:lstStyle/>
          <a:p>
            <a:r>
              <a:rPr lang="tr-TR" dirty="0" smtClean="0"/>
              <a:t>Makale Yazarı : </a:t>
            </a:r>
            <a:r>
              <a:rPr lang="pt-BR" dirty="0"/>
              <a:t>M. Kemal Aydın / Ali Semerci</a:t>
            </a:r>
            <a:endParaRPr lang="tr-TR" dirty="0"/>
          </a:p>
        </p:txBody>
      </p:sp>
      <p:sp>
        <p:nvSpPr>
          <p:cNvPr id="4" name="Right Arrow 3">
            <a:hlinkClick r:id="" action="ppaction://hlinkshowjump?jump=endshow"/>
          </p:cNvPr>
          <p:cNvSpPr/>
          <p:nvPr/>
        </p:nvSpPr>
        <p:spPr>
          <a:xfrm>
            <a:off x="10213848" y="3218688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0322" y="4879461"/>
            <a:ext cx="8144134" cy="39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Sunu Hazırlama : www.mebders.com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30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203</TotalTime>
  <Words>227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Öğretmenlerin Bit Tutumları</vt:lpstr>
      <vt:lpstr>PowerPoint Presentation</vt:lpstr>
      <vt:lpstr>Öğretmenlerin Bit Tutumları</vt:lpstr>
      <vt:lpstr>Öğretmenlerin Bit Tutumları</vt:lpstr>
      <vt:lpstr>PowerPoint Presentation</vt:lpstr>
      <vt:lpstr>Bit Kullanımına Yönelik Araştırma Sonuçları</vt:lpstr>
      <vt:lpstr>Bit Kullanımına Yönelik Araştırma Sonuçları</vt:lpstr>
      <vt:lpstr>Öğretmenlerin Bit Tutumları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ogretmenlerin-bit-tutumlari</dc:title>
  <dc:creator>www.mebders.com</dc:creator>
  <cp:lastModifiedBy>Muhammet Bozkurt</cp:lastModifiedBy>
  <cp:revision>17</cp:revision>
  <dcterms:created xsi:type="dcterms:W3CDTF">2017-08-28T09:48:08Z</dcterms:created>
  <dcterms:modified xsi:type="dcterms:W3CDTF">2017-09-08T14:26:13Z</dcterms:modified>
</cp:coreProperties>
</file>