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A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tr-TR" dirty="0"/>
              <a:t>Mehmetcan Şahin</a:t>
            </a:r>
          </a:p>
        </p:txBody>
      </p:sp>
      <p:sp>
        <p:nvSpPr>
          <p:cNvPr id="5" name="TextBox 4"/>
          <p:cNvSpPr txBox="1"/>
          <p:nvPr/>
        </p:nvSpPr>
        <p:spPr>
          <a:xfrm>
            <a:off x="2331720" y="2048256"/>
            <a:ext cx="7540847" cy="1323439"/>
          </a:xfrm>
          <a:prstGeom prst="rect">
            <a:avLst/>
          </a:prstGeom>
          <a:noFill/>
        </p:spPr>
        <p:txBody>
          <a:bodyPr wrap="none" rtlCol="0">
            <a:spAutoFit/>
          </a:bodyPr>
          <a:lstStyle/>
          <a:p>
            <a:r>
              <a:rPr lang="en-US" sz="4000" dirty="0" err="1"/>
              <a:t>Okul</a:t>
            </a:r>
            <a:r>
              <a:rPr lang="en-US" sz="4000" dirty="0"/>
              <a:t> </a:t>
            </a:r>
            <a:r>
              <a:rPr lang="en-US" sz="4000" dirty="0" err="1"/>
              <a:t>Kültürünün</a:t>
            </a:r>
            <a:r>
              <a:rPr lang="en-US" sz="4000" dirty="0"/>
              <a:t> </a:t>
            </a:r>
            <a:r>
              <a:rPr lang="en-US" sz="4000" dirty="0" err="1"/>
              <a:t>Bir</a:t>
            </a:r>
            <a:r>
              <a:rPr lang="en-US" sz="4000" dirty="0"/>
              <a:t> </a:t>
            </a:r>
            <a:r>
              <a:rPr lang="en-US" sz="4000" dirty="0" err="1"/>
              <a:t>Öğesi</a:t>
            </a:r>
            <a:r>
              <a:rPr lang="en-US" sz="4000" dirty="0"/>
              <a:t> </a:t>
            </a:r>
            <a:r>
              <a:rPr lang="en-US" sz="4000" dirty="0" err="1"/>
              <a:t>Olarak</a:t>
            </a:r>
            <a:r>
              <a:rPr lang="en-US" sz="4000" dirty="0"/>
              <a:t> </a:t>
            </a:r>
            <a:endParaRPr lang="tr-TR" sz="4000" dirty="0" smtClean="0"/>
          </a:p>
          <a:p>
            <a:r>
              <a:rPr lang="en-US" sz="4000" dirty="0" err="1" smtClean="0"/>
              <a:t>Okul</a:t>
            </a:r>
            <a:r>
              <a:rPr lang="en-US" sz="4000" dirty="0" smtClean="0"/>
              <a:t> </a:t>
            </a:r>
            <a:r>
              <a:rPr lang="en-US" sz="4000" dirty="0" err="1"/>
              <a:t>Törenleri</a:t>
            </a:r>
            <a:endParaRPr lang="tr-TR" sz="4000" dirty="0"/>
          </a:p>
        </p:txBody>
      </p:sp>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7" name="Subtitle 2"/>
          <p:cNvSpPr txBox="1">
            <a:spLocks/>
          </p:cNvSpPr>
          <p:nvPr/>
        </p:nvSpPr>
        <p:spPr>
          <a:xfrm>
            <a:off x="2020824" y="4065688"/>
            <a:ext cx="4002520" cy="44313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t>Milli Eğitim Dergisi 199 Nolu Sayı</a:t>
            </a:r>
            <a:endParaRPr lang="tr-TR" dirty="0"/>
          </a:p>
        </p:txBody>
      </p:sp>
    </p:spTree>
    <p:extLst>
      <p:ext uri="{BB962C8B-B14F-4D97-AF65-F5344CB8AC3E}">
        <p14:creationId xmlns:p14="http://schemas.microsoft.com/office/powerpoint/2010/main" val="3783012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79" y="3840956"/>
            <a:ext cx="6693408" cy="1247774"/>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Törenler, kahramanları ve efsaneleri anma ve özel olayları kutlamadır</a:t>
            </a:r>
            <a:r>
              <a:rPr lang="tr-TR" dirty="0" smtClean="0">
                <a:solidFill>
                  <a:prstClr val="black"/>
                </a:solidFill>
              </a:rPr>
              <a:t>. Törenler</a:t>
            </a:r>
            <a:r>
              <a:rPr lang="tr-TR" dirty="0">
                <a:solidFill>
                  <a:prstClr val="black"/>
                </a:solidFill>
              </a:rPr>
              <a:t>, sıra dışı olabilir. Törenlerin uzun süreli etkileri olup, resmiliği vardır. </a:t>
            </a:r>
            <a:r>
              <a:rPr lang="tr-TR" dirty="0" smtClean="0">
                <a:solidFill>
                  <a:prstClr val="black"/>
                </a:solidFill>
              </a:rPr>
              <a:t>Ayrıca törenler</a:t>
            </a:r>
            <a:r>
              <a:rPr lang="tr-TR" dirty="0">
                <a:solidFill>
                  <a:prstClr val="black"/>
                </a:solidFill>
              </a:rPr>
              <a:t>, okul kültürünü ortaya </a:t>
            </a:r>
            <a:r>
              <a:rPr lang="tr-TR" dirty="0" smtClean="0">
                <a:solidFill>
                  <a:prstClr val="black"/>
                </a:solidFill>
              </a:rPr>
              <a:t>koyar.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97179" y="2143125"/>
            <a:ext cx="3827145"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200" b="1" dirty="0">
                <a:solidFill>
                  <a:prstClr val="black">
                    <a:lumMod val="85000"/>
                    <a:lumOff val="15000"/>
                  </a:prstClr>
                </a:solidFill>
                <a:latin typeface="Times New Roman" panose="02020603050405020304" pitchFamily="18" charset="0"/>
                <a:cs typeface="Times New Roman" panose="02020603050405020304" pitchFamily="18" charset="0"/>
              </a:rPr>
              <a:t>1.2.5 Törenler (Seremoniler)</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34350" y="1524001"/>
            <a:ext cx="2781210" cy="3095624"/>
          </a:xfrm>
        </p:spPr>
      </p:pic>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64552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24" y="3295649"/>
            <a:ext cx="7067551" cy="25431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Törenler, genel yaşamda olduğu kadar okul yaşamında da ayrıcalıklı bir </a:t>
            </a:r>
            <a:r>
              <a:rPr lang="tr-TR" dirty="0" smtClean="0">
                <a:solidFill>
                  <a:prstClr val="black"/>
                </a:solidFill>
              </a:rPr>
              <a:t>konuma sahiptir</a:t>
            </a:r>
            <a:r>
              <a:rPr lang="tr-TR" dirty="0">
                <a:solidFill>
                  <a:prstClr val="black"/>
                </a:solidFill>
              </a:rPr>
              <a:t>. “Kasıtlı kültürleme süreci” demek olan eğitimin verildiği bir örgüt </a:t>
            </a:r>
            <a:r>
              <a:rPr lang="tr-TR" dirty="0" smtClean="0">
                <a:solidFill>
                  <a:prstClr val="black"/>
                </a:solidFill>
              </a:rPr>
              <a:t>olan okullar</a:t>
            </a:r>
            <a:r>
              <a:rPr lang="tr-TR" dirty="0">
                <a:solidFill>
                  <a:prstClr val="black"/>
                </a:solidFill>
              </a:rPr>
              <a:t>, öğrencilerin psikolojik, sosyal ve kültürel gelişimlerini, yeteneklerini </a:t>
            </a:r>
            <a:r>
              <a:rPr lang="tr-TR" dirty="0" smtClean="0">
                <a:solidFill>
                  <a:prstClr val="black"/>
                </a:solidFill>
              </a:rPr>
              <a:t>keşfedip sergilemelerini </a:t>
            </a:r>
            <a:r>
              <a:rPr lang="tr-TR" dirty="0">
                <a:solidFill>
                  <a:prstClr val="black"/>
                </a:solidFill>
              </a:rPr>
              <a:t>sağlayarak onları yaşama hazırlamaktadır. </a:t>
            </a:r>
            <a:endParaRPr lang="tr-TR" dirty="0" smtClean="0">
              <a:solidFill>
                <a:prstClr val="black"/>
              </a:solidFill>
            </a:endParaRPr>
          </a:p>
          <a:p>
            <a:pPr lvl="0" algn="just"/>
            <a:r>
              <a:rPr lang="tr-TR" dirty="0">
                <a:solidFill>
                  <a:prstClr val="black"/>
                </a:solidFill>
              </a:rPr>
              <a:t>	</a:t>
            </a:r>
            <a:r>
              <a:rPr lang="tr-TR" dirty="0" smtClean="0">
                <a:solidFill>
                  <a:prstClr val="black"/>
                </a:solidFill>
              </a:rPr>
              <a:t>Okulun </a:t>
            </a:r>
            <a:r>
              <a:rPr lang="tr-TR" dirty="0">
                <a:solidFill>
                  <a:prstClr val="black"/>
                </a:solidFill>
              </a:rPr>
              <a:t>türlü </a:t>
            </a:r>
            <a:r>
              <a:rPr lang="tr-TR" dirty="0" smtClean="0">
                <a:solidFill>
                  <a:prstClr val="black"/>
                </a:solidFill>
              </a:rPr>
              <a:t>işlevleriyle olan </a:t>
            </a:r>
            <a:r>
              <a:rPr lang="tr-TR" dirty="0">
                <a:solidFill>
                  <a:prstClr val="black"/>
                </a:solidFill>
              </a:rPr>
              <a:t>paralelliği kadar oyuncu dünyaya sahip öğrencilerin oyun ile </a:t>
            </a:r>
            <a:r>
              <a:rPr lang="tr-TR" dirty="0" smtClean="0">
                <a:solidFill>
                  <a:prstClr val="black"/>
                </a:solidFill>
              </a:rPr>
              <a:t>öğrenmelerine de </a:t>
            </a:r>
            <a:r>
              <a:rPr lang="tr-TR" dirty="0">
                <a:solidFill>
                  <a:prstClr val="black"/>
                </a:solidFill>
              </a:rPr>
              <a:t>yardımcı olması yönüyle etkin bir eğitim öğretim aracı olan törenler; </a:t>
            </a:r>
            <a:r>
              <a:rPr lang="tr-TR" dirty="0" smtClean="0">
                <a:solidFill>
                  <a:prstClr val="black"/>
                </a:solidFill>
              </a:rPr>
              <a:t>öğrencilere sınıfta</a:t>
            </a:r>
            <a:r>
              <a:rPr lang="tr-TR" dirty="0">
                <a:solidFill>
                  <a:prstClr val="black"/>
                </a:solidFill>
              </a:rPr>
              <a:t>, okulda, okullar arasında, okul çevre arasında somut yaşantılar sunarlar.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27146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1.3 Okul Törenleri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161924" y="142875"/>
            <a:ext cx="7067551" cy="289560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	Törenler</a:t>
            </a:r>
            <a:r>
              <a:rPr lang="tr-TR" dirty="0">
                <a:solidFill>
                  <a:prstClr val="black">
                    <a:lumMod val="85000"/>
                    <a:lumOff val="15000"/>
                  </a:prstClr>
                </a:solidFill>
                <a:latin typeface="Times New Roman" panose="02020603050405020304" pitchFamily="18" charset="0"/>
                <a:cs typeface="Times New Roman" panose="02020603050405020304" pitchFamily="18" charset="0"/>
              </a:rPr>
              <a:t>, bir toplulukta üyelerin belli bir olayı, kişiyi veya değeri ayırt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edip sembolleştirmesi</a:t>
            </a:r>
            <a:r>
              <a:rPr lang="tr-TR" dirty="0">
                <a:solidFill>
                  <a:prstClr val="black">
                    <a:lumMod val="85000"/>
                    <a:lumOff val="15000"/>
                  </a:prstClr>
                </a:solidFill>
                <a:latin typeface="Times New Roman" panose="02020603050405020304" pitchFamily="18" charset="0"/>
                <a:cs typeface="Times New Roman" panose="02020603050405020304" pitchFamily="18" charset="0"/>
              </a:rPr>
              <a:t>, bunların anlam ve öneminin güçlendirilmesi amaçlarıyla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düzenlenen hareket dizisidir. </a:t>
            </a:r>
            <a:r>
              <a:rPr lang="tr-TR" dirty="0">
                <a:solidFill>
                  <a:prstClr val="black">
                    <a:lumMod val="85000"/>
                    <a:lumOff val="15000"/>
                  </a:prstClr>
                </a:solidFill>
                <a:latin typeface="Times New Roman" panose="02020603050405020304" pitchFamily="18" charset="0"/>
                <a:cs typeface="Times New Roman" panose="02020603050405020304" pitchFamily="18" charset="0"/>
              </a:rPr>
              <a:t>Törenler, yaşamın rutin zaman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ve yer </a:t>
            </a:r>
            <a:r>
              <a:rPr lang="tr-TR" dirty="0">
                <a:solidFill>
                  <a:prstClr val="black">
                    <a:lumMod val="85000"/>
                    <a:lumOff val="15000"/>
                  </a:prstClr>
                </a:solidFill>
                <a:latin typeface="Times New Roman" panose="02020603050405020304" pitchFamily="18" charset="0"/>
                <a:cs typeface="Times New Roman" panose="02020603050405020304" pitchFamily="18" charset="0"/>
              </a:rPr>
              <a:t>sınırları dışında farklılaştırılmış bir zaman ve yerde, kendine özgü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standartlaştırılmış </a:t>
            </a:r>
            <a:r>
              <a:rPr lang="tr-TR" dirty="0">
                <a:solidFill>
                  <a:prstClr val="black">
                    <a:lumMod val="85000"/>
                    <a:lumOff val="15000"/>
                  </a:prstClr>
                </a:solidFill>
                <a:latin typeface="Times New Roman" panose="02020603050405020304" pitchFamily="18" charset="0"/>
                <a:cs typeface="Times New Roman" panose="02020603050405020304" pitchFamily="18" charset="0"/>
              </a:rPr>
              <a:t>davranış, biçimler, nesneler ve ilişki sistemi ile bir durumu anmak veya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kutlamak için düzenlenir. </a:t>
            </a:r>
          </a:p>
          <a:p>
            <a:pPr lvl="0" algn="just"/>
            <a:r>
              <a:rPr lang="tr-TR" dirty="0">
                <a:solidFill>
                  <a:prstClr val="black">
                    <a:lumMod val="85000"/>
                    <a:lumOff val="15000"/>
                  </a:prstClr>
                </a:solidFill>
                <a:latin typeface="Times New Roman" panose="02020603050405020304" pitchFamily="18" charset="0"/>
                <a:cs typeface="Times New Roman" panose="02020603050405020304" pitchFamily="18" charset="0"/>
              </a:rPr>
              <a:t>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Törenler</a:t>
            </a:r>
            <a:r>
              <a:rPr lang="tr-TR" dirty="0">
                <a:solidFill>
                  <a:prstClr val="black">
                    <a:lumMod val="85000"/>
                    <a:lumOff val="15000"/>
                  </a:prstClr>
                </a:solidFill>
                <a:latin typeface="Times New Roman" panose="02020603050405020304" pitchFamily="18" charset="0"/>
                <a:cs typeface="Times New Roman" panose="02020603050405020304" pitchFamily="18" charset="0"/>
              </a:rPr>
              <a:t>; günlük, haftalık ve belli dönemlerde</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 kurallarına </a:t>
            </a:r>
            <a:r>
              <a:rPr lang="tr-TR" dirty="0">
                <a:solidFill>
                  <a:prstClr val="black">
                    <a:lumMod val="85000"/>
                    <a:lumOff val="15000"/>
                  </a:prstClr>
                </a:solidFill>
                <a:latin typeface="Times New Roman" panose="02020603050405020304" pitchFamily="18" charset="0"/>
                <a:cs typeface="Times New Roman" panose="02020603050405020304" pitchFamily="18" charset="0"/>
              </a:rPr>
              <a:t>uygun olarak yapılan planlı gösterilerdir. İşgörenlerin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duygulanmalarını sağlamak </a:t>
            </a:r>
            <a:r>
              <a:rPr lang="tr-TR" dirty="0">
                <a:solidFill>
                  <a:prstClr val="black">
                    <a:lumMod val="85000"/>
                    <a:lumOff val="15000"/>
                  </a:prstClr>
                </a:solidFill>
                <a:latin typeface="Times New Roman" panose="02020603050405020304" pitchFamily="18" charset="0"/>
                <a:cs typeface="Times New Roman" panose="02020603050405020304" pitchFamily="18" charset="0"/>
              </a:rPr>
              <a:t>için özenli, düzenli, ve dramatik etkinlikler yapılır. Bayrak </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sancak törenleri</a:t>
            </a:r>
            <a:r>
              <a:rPr lang="tr-TR" dirty="0">
                <a:solidFill>
                  <a:prstClr val="black">
                    <a:lumMod val="85000"/>
                    <a:lumOff val="15000"/>
                  </a:prstClr>
                </a:solidFill>
                <a:latin typeface="Times New Roman" panose="02020603050405020304" pitchFamily="18" charset="0"/>
                <a:cs typeface="Times New Roman" panose="02020603050405020304" pitchFamily="18" charset="0"/>
              </a:rPr>
              <a:t>, özel günler, kuruluş vb. kutlama toplantıları bunlardandır</a:t>
            </a:r>
            <a:r>
              <a:rPr lang="tr-TR" dirty="0" smtClean="0">
                <a:solidFill>
                  <a:prstClr val="black">
                    <a:lumMod val="85000"/>
                    <a:lumOff val="15000"/>
                  </a:prstClr>
                </a:solidFill>
                <a:latin typeface="Times New Roman" panose="02020603050405020304" pitchFamily="18" charset="0"/>
                <a:cs typeface="Times New Roman" panose="02020603050405020304" pitchFamily="18" charset="0"/>
              </a:rPr>
              <a:t>.</a:t>
            </a:r>
            <a:endParaRPr kumimoji="0" lang="tr-TR"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39075" y="1643062"/>
            <a:ext cx="3333750" cy="2790825"/>
          </a:xfrm>
        </p:spPr>
      </p:pic>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42825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strips(downLeft)">
                                      <p:cBhvr>
                                        <p:cTn id="11" dur="1000"/>
                                        <p:tgtEl>
                                          <p:spTgt spid="9">
                                            <p:bg/>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1000"/>
                                        <p:tgtEl>
                                          <p:spTgt spid="9">
                                            <p:txEl>
                                              <p:pRg st="0" end="0"/>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strips(downLeft)">
                                      <p:cBhvr>
                                        <p:cTn id="19" dur="1000"/>
                                        <p:tgtEl>
                                          <p:spTgt spid="9">
                                            <p:txEl>
                                              <p:pRg st="1" end="1"/>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strips(downLeft)">
                                      <p:cBhvr>
                                        <p:cTn id="23" dur="1000"/>
                                        <p:tgtEl>
                                          <p:spTgt spid="7">
                                            <p:bg/>
                                          </p:spTgt>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strips(downLeft)">
                                      <p:cBhvr>
                                        <p:cTn id="27" dur="1000"/>
                                        <p:tgtEl>
                                          <p:spTgt spid="7">
                                            <p:txEl>
                                              <p:pRg st="0" end="0"/>
                                            </p:txEl>
                                          </p:spTgt>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strips(downLeft)">
                                      <p:cBhvr>
                                        <p:cTn id="31"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7211" y="709611"/>
            <a:ext cx="6410326" cy="1866901"/>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Güçlü bir okul kültürü, etkili ve kaliteli bir okul için ön koşullardan biridir. </a:t>
            </a:r>
            <a:r>
              <a:rPr lang="tr-TR" dirty="0" smtClean="0">
                <a:solidFill>
                  <a:prstClr val="black"/>
                </a:solidFill>
              </a:rPr>
              <a:t>Bu kültürü</a:t>
            </a:r>
            <a:r>
              <a:rPr lang="tr-TR" dirty="0">
                <a:solidFill>
                  <a:prstClr val="black"/>
                </a:solidFill>
              </a:rPr>
              <a:t>, paylaşılan değerler oluşturmaktadır. En güzel paylaşımlar ise törenlerde </a:t>
            </a:r>
            <a:r>
              <a:rPr lang="tr-TR" dirty="0" smtClean="0">
                <a:solidFill>
                  <a:prstClr val="black"/>
                </a:solidFill>
              </a:rPr>
              <a:t>gerçekleşmektedir</a:t>
            </a:r>
            <a:r>
              <a:rPr lang="tr-TR" dirty="0">
                <a:solidFill>
                  <a:prstClr val="black"/>
                </a:solidFill>
              </a:rPr>
              <a:t>. Bu güzel paylaşımlar, okulda var etmeye çalışılan inançları ve </a:t>
            </a:r>
            <a:r>
              <a:rPr lang="tr-TR" dirty="0" smtClean="0">
                <a:solidFill>
                  <a:prstClr val="black"/>
                </a:solidFill>
              </a:rPr>
              <a:t>okul kültürünü </a:t>
            </a:r>
            <a:r>
              <a:rPr lang="tr-TR" dirty="0">
                <a:solidFill>
                  <a:prstClr val="black"/>
                </a:solidFill>
              </a:rPr>
              <a:t>oluşturmaktadır. </a:t>
            </a:r>
            <a:r>
              <a:rPr lang="tr-TR" dirty="0" smtClean="0">
                <a:solidFill>
                  <a:prstClr val="black"/>
                </a:solidFill>
              </a:rPr>
              <a:t>	</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27146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1.3 Okul Törenleri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39075" y="1643062"/>
            <a:ext cx="3333750" cy="2790825"/>
          </a:xfrm>
        </p:spPr>
      </p:pic>
      <p:sp>
        <p:nvSpPr>
          <p:cNvPr id="6" name="Rectangle 5"/>
          <p:cNvSpPr/>
          <p:nvPr/>
        </p:nvSpPr>
        <p:spPr>
          <a:xfrm>
            <a:off x="557211" y="3583780"/>
            <a:ext cx="6410326" cy="1590676"/>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smtClean="0">
                <a:solidFill>
                  <a:prstClr val="black"/>
                </a:solidFill>
              </a:rPr>
              <a:t>	Törenler</a:t>
            </a:r>
            <a:r>
              <a:rPr lang="tr-TR" dirty="0">
                <a:solidFill>
                  <a:prstClr val="black"/>
                </a:solidFill>
              </a:rPr>
              <a:t>, okul kültürünü yansıtma ve paylaşmak </a:t>
            </a:r>
            <a:r>
              <a:rPr lang="tr-TR" dirty="0" smtClean="0">
                <a:solidFill>
                  <a:prstClr val="black"/>
                </a:solidFill>
              </a:rPr>
              <a:t>için önemli </a:t>
            </a:r>
            <a:r>
              <a:rPr lang="tr-TR" dirty="0">
                <a:solidFill>
                  <a:prstClr val="black"/>
                </a:solidFill>
              </a:rPr>
              <a:t>ortamlardır Ayrıca törenler, kurumun güçlü ve başarılı bir takım </a:t>
            </a:r>
            <a:r>
              <a:rPr lang="tr-TR" dirty="0" smtClean="0">
                <a:solidFill>
                  <a:prstClr val="black"/>
                </a:solidFill>
              </a:rPr>
              <a:t>olduğunu vurgulamak </a:t>
            </a:r>
            <a:r>
              <a:rPr lang="tr-TR" dirty="0">
                <a:solidFill>
                  <a:prstClr val="black"/>
                </a:solidFill>
              </a:rPr>
              <a:t>ve bilgi yaymak için de oldukça </a:t>
            </a:r>
            <a:r>
              <a:rPr lang="tr-TR" dirty="0" smtClean="0">
                <a:solidFill>
                  <a:prstClr val="black"/>
                </a:solidFill>
              </a:rPr>
              <a:t>önemlidir.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ight Arrow 7">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6266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strips(downLeft)">
                                      <p:cBhvr>
                                        <p:cTn id="11" dur="1000"/>
                                        <p:tgtEl>
                                          <p:spTgt spid="7">
                                            <p:bg/>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strips(downLeft)">
                                      <p:cBhvr>
                                        <p:cTn id="15" dur="1000"/>
                                        <p:tgtEl>
                                          <p:spTgt spid="7">
                                            <p:txEl>
                                              <p:pRg st="0" end="0"/>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strips(downLeft)">
                                      <p:cBhvr>
                                        <p:cTn id="19" dur="1000"/>
                                        <p:tgtEl>
                                          <p:spTgt spid="6">
                                            <p:bg/>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1924" y="6181725"/>
            <a:ext cx="31527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Törenler ve Yararları</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75083" y="2221701"/>
            <a:ext cx="1912146" cy="59769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127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1600" dirty="0" smtClean="0">
                <a:solidFill>
                  <a:prstClr val="black"/>
                </a:solidFill>
              </a:rPr>
              <a:t>Dönemsel </a:t>
            </a:r>
            <a:r>
              <a:rPr lang="tr-TR" sz="1600" dirty="0">
                <a:solidFill>
                  <a:prstClr val="black"/>
                </a:solidFill>
              </a:rPr>
              <a:t>Törenler</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8" name="Rectangle 7"/>
          <p:cNvSpPr/>
          <p:nvPr/>
        </p:nvSpPr>
        <p:spPr>
          <a:xfrm>
            <a:off x="675082" y="1168588"/>
            <a:ext cx="1585914" cy="53340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smtClean="0">
                <a:ln>
                  <a:noFill/>
                </a:ln>
                <a:solidFill>
                  <a:prstClr val="black"/>
                </a:solidFill>
                <a:effectLst/>
                <a:uLnTx/>
                <a:uFillTx/>
                <a:latin typeface="+mj-lt"/>
                <a:ea typeface="Tahoma" panose="020B0604030504040204" pitchFamily="34" charset="0"/>
                <a:cs typeface="Tahoma" panose="020B0604030504040204" pitchFamily="34" charset="0"/>
              </a:rPr>
              <a:t>Tören Türleri</a:t>
            </a:r>
            <a:endParaRPr kumimoji="0" lang="tr-TR" sz="180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9" name="Rectangle 8"/>
          <p:cNvSpPr/>
          <p:nvPr/>
        </p:nvSpPr>
        <p:spPr>
          <a:xfrm>
            <a:off x="3148010" y="1143000"/>
            <a:ext cx="2671765" cy="53340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smtClean="0">
                <a:ln>
                  <a:noFill/>
                </a:ln>
                <a:solidFill>
                  <a:prstClr val="black"/>
                </a:solidFill>
                <a:effectLst/>
                <a:uLnTx/>
                <a:uFillTx/>
                <a:latin typeface="+mj-lt"/>
                <a:ea typeface="Tahoma" panose="020B0604030504040204" pitchFamily="34" charset="0"/>
                <a:cs typeface="Tahoma" panose="020B0604030504040204" pitchFamily="34" charset="0"/>
              </a:rPr>
              <a:t>Uyandırdığı Bazı Duygular</a:t>
            </a:r>
            <a:endParaRPr kumimoji="0" lang="tr-TR" sz="180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10" name="Rectangle 9"/>
          <p:cNvSpPr/>
          <p:nvPr/>
        </p:nvSpPr>
        <p:spPr>
          <a:xfrm>
            <a:off x="6603199" y="1143000"/>
            <a:ext cx="2671765" cy="53340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smtClean="0">
                <a:ln>
                  <a:noFill/>
                </a:ln>
                <a:solidFill>
                  <a:prstClr val="black"/>
                </a:solidFill>
                <a:effectLst/>
                <a:uLnTx/>
                <a:uFillTx/>
                <a:latin typeface="+mj-lt"/>
                <a:ea typeface="Tahoma" panose="020B0604030504040204" pitchFamily="34" charset="0"/>
                <a:cs typeface="Tahoma" panose="020B0604030504040204" pitchFamily="34" charset="0"/>
              </a:rPr>
              <a:t>Sağladığı Bazı Yararlar</a:t>
            </a:r>
            <a:endParaRPr kumimoji="0" lang="tr-TR" sz="180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12" name="Rectangle 11"/>
          <p:cNvSpPr/>
          <p:nvPr/>
        </p:nvSpPr>
        <p:spPr>
          <a:xfrm>
            <a:off x="3148010" y="2221700"/>
            <a:ext cx="2547940" cy="59769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127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1600" dirty="0">
                <a:solidFill>
                  <a:prstClr val="black"/>
                </a:solidFill>
              </a:rPr>
              <a:t>Ayniyet , Grup içi ahenk</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3" name="Rectangle 12"/>
          <p:cNvSpPr/>
          <p:nvPr/>
        </p:nvSpPr>
        <p:spPr>
          <a:xfrm>
            <a:off x="6603199" y="2126448"/>
            <a:ext cx="5426875" cy="78819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127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1600" dirty="0">
                <a:solidFill>
                  <a:prstClr val="black"/>
                </a:solidFill>
              </a:rPr>
              <a:t>Grup içi bağların </a:t>
            </a:r>
            <a:r>
              <a:rPr lang="tr-TR" sz="1600" dirty="0" smtClean="0">
                <a:solidFill>
                  <a:prstClr val="black"/>
                </a:solidFill>
              </a:rPr>
              <a:t>güçlendirilmesi, Grup </a:t>
            </a:r>
            <a:r>
              <a:rPr lang="tr-TR" sz="1600" dirty="0">
                <a:solidFill>
                  <a:prstClr val="black"/>
                </a:solidFill>
              </a:rPr>
              <a:t>onayının sağlanması</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4" name="Rectangle 13"/>
          <p:cNvSpPr/>
          <p:nvPr/>
        </p:nvSpPr>
        <p:spPr>
          <a:xfrm>
            <a:off x="675083" y="3183726"/>
            <a:ext cx="1912146" cy="59769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tr-TR" sz="1600" dirty="0">
                <a:solidFill>
                  <a:prstClr val="black"/>
                </a:solidFill>
              </a:rPr>
              <a:t>Zafer Törenleri</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5" name="Rectangle 14"/>
          <p:cNvSpPr/>
          <p:nvPr/>
        </p:nvSpPr>
        <p:spPr>
          <a:xfrm>
            <a:off x="3148010" y="3153950"/>
            <a:ext cx="2266954" cy="59769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tr-TR" sz="1600" dirty="0" smtClean="0">
                <a:solidFill>
                  <a:prstClr val="black"/>
                </a:solidFill>
              </a:rPr>
              <a:t>Eğlence,  Umut,  Bağlılık</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6" name="Rectangle 15"/>
          <p:cNvSpPr/>
          <p:nvPr/>
        </p:nvSpPr>
        <p:spPr>
          <a:xfrm>
            <a:off x="6603200" y="3108107"/>
            <a:ext cx="5426874" cy="96859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tr-TR" sz="1600" dirty="0">
                <a:solidFill>
                  <a:prstClr val="black"/>
                </a:solidFill>
              </a:rPr>
              <a:t>Ortak enerjilerin </a:t>
            </a:r>
            <a:r>
              <a:rPr lang="tr-TR" sz="1600" dirty="0" smtClean="0">
                <a:solidFill>
                  <a:prstClr val="black"/>
                </a:solidFill>
              </a:rPr>
              <a:t>oluşturulması, Bireysel </a:t>
            </a:r>
            <a:r>
              <a:rPr lang="tr-TR" sz="1600" dirty="0">
                <a:solidFill>
                  <a:prstClr val="black"/>
                </a:solidFill>
              </a:rPr>
              <a:t>başarılarla ortak zaferler arasında bağ </a:t>
            </a:r>
            <a:r>
              <a:rPr lang="tr-TR" sz="1600" dirty="0" smtClean="0">
                <a:solidFill>
                  <a:prstClr val="black"/>
                </a:solidFill>
              </a:rPr>
              <a:t>kurulması, Kahramanlık </a:t>
            </a:r>
            <a:r>
              <a:rPr lang="tr-TR" sz="1600" dirty="0">
                <a:solidFill>
                  <a:prstClr val="black"/>
                </a:solidFill>
              </a:rPr>
              <a:t>hikayeleriyle insanların </a:t>
            </a:r>
            <a:r>
              <a:rPr lang="tr-TR" sz="1600" dirty="0" smtClean="0">
                <a:solidFill>
                  <a:prstClr val="black"/>
                </a:solidFill>
              </a:rPr>
              <a:t>birleştirilmesi</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7" name="Rectangle 16"/>
          <p:cNvSpPr/>
          <p:nvPr/>
        </p:nvSpPr>
        <p:spPr>
          <a:xfrm>
            <a:off x="675083" y="4321370"/>
            <a:ext cx="1912146" cy="59769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tr-TR" sz="1600" dirty="0">
                <a:solidFill>
                  <a:prstClr val="black"/>
                </a:solidFill>
              </a:rPr>
              <a:t>Teşekkür Törenleri</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8" name="Rectangle 17"/>
          <p:cNvSpPr/>
          <p:nvPr/>
        </p:nvSpPr>
        <p:spPr>
          <a:xfrm>
            <a:off x="3148009" y="4321370"/>
            <a:ext cx="2671765" cy="59769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tr-TR" sz="1600" dirty="0">
                <a:solidFill>
                  <a:prstClr val="black"/>
                </a:solidFill>
              </a:rPr>
              <a:t>Sevgi, Merhamet, Fedakarlık</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19" name="Rectangle 18"/>
          <p:cNvSpPr/>
          <p:nvPr/>
        </p:nvSpPr>
        <p:spPr>
          <a:xfrm>
            <a:off x="6603199" y="4321370"/>
            <a:ext cx="5426875" cy="59769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tr-TR" sz="1600" dirty="0">
                <a:solidFill>
                  <a:prstClr val="black"/>
                </a:solidFill>
              </a:rPr>
              <a:t>İnsanların bir araya getirilmesi, Topluma bir şey sunulması, Paydaşları ve gizli kalmış </a:t>
            </a:r>
            <a:r>
              <a:rPr lang="tr-TR" sz="1600" dirty="0" smtClean="0">
                <a:solidFill>
                  <a:prstClr val="black"/>
                </a:solidFill>
              </a:rPr>
              <a:t>insanların topluma </a:t>
            </a:r>
            <a:r>
              <a:rPr lang="tr-TR" sz="1600" dirty="0">
                <a:solidFill>
                  <a:prstClr val="black"/>
                </a:solidFill>
              </a:rPr>
              <a:t>tanıtılması</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20" name="Rectangle 19"/>
          <p:cNvSpPr/>
          <p:nvPr/>
        </p:nvSpPr>
        <p:spPr>
          <a:xfrm>
            <a:off x="675082" y="5163738"/>
            <a:ext cx="2087167" cy="59769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tr-TR" sz="1600" dirty="0">
                <a:solidFill>
                  <a:prstClr val="black"/>
                </a:solidFill>
              </a:rPr>
              <a:t>Eğlence Türü Törenler</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21" name="Rectangle 20"/>
          <p:cNvSpPr/>
          <p:nvPr/>
        </p:nvSpPr>
        <p:spPr>
          <a:xfrm>
            <a:off x="3148009" y="5163738"/>
            <a:ext cx="2671765" cy="59769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tr-TR" sz="1600" dirty="0">
                <a:solidFill>
                  <a:prstClr val="black"/>
                </a:solidFill>
              </a:rPr>
              <a:t>Tatmin, Sürpriz, Gevşeme</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22" name="Rectangle 21"/>
          <p:cNvSpPr/>
          <p:nvPr/>
        </p:nvSpPr>
        <p:spPr>
          <a:xfrm>
            <a:off x="6603199" y="5163738"/>
            <a:ext cx="5426875" cy="59769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tr-TR" sz="1600" dirty="0">
                <a:solidFill>
                  <a:prstClr val="black"/>
                </a:solidFill>
              </a:rPr>
              <a:t>Gerilimin azaltılması, Yaratıcılığın desteklenmesi, </a:t>
            </a:r>
            <a:r>
              <a:rPr lang="tr-TR" sz="1600" dirty="0" smtClean="0">
                <a:solidFill>
                  <a:prstClr val="black"/>
                </a:solidFill>
              </a:rPr>
              <a:t>Grubun </a:t>
            </a:r>
            <a:r>
              <a:rPr lang="tr-TR" sz="1600" dirty="0">
                <a:solidFill>
                  <a:prstClr val="black"/>
                </a:solidFill>
              </a:rPr>
              <a:t>bir araya getirilmesi</a:t>
            </a:r>
            <a:endParaRPr kumimoji="0" lang="tr-TR" sz="1600" b="0" i="0" u="none" strike="noStrike" kern="1200" cap="none" spc="0" normalizeH="0" baseline="0" noProof="0" dirty="0">
              <a:ln>
                <a:noFill/>
              </a:ln>
              <a:solidFill>
                <a:prstClr val="black"/>
              </a:solidFill>
              <a:effectLst/>
              <a:uLnTx/>
              <a:uFillTx/>
              <a:latin typeface="Gill Sans MT" panose="020B0502020104020203"/>
            </a:endParaRPr>
          </a:p>
        </p:txBody>
      </p:sp>
      <p:sp>
        <p:nvSpPr>
          <p:cNvPr id="23" name="Right Arrow 22">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4491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000"/>
                                        <p:tgtEl>
                                          <p:spTgt spid="19"/>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par>
                          <p:cTn id="56" fill="hold">
                            <p:stCondLst>
                              <p:cond delay="130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000"/>
                                        <p:tgtEl>
                                          <p:spTgt spid="21"/>
                                        </p:tgtEl>
                                      </p:cBhvr>
                                    </p:animEffect>
                                  </p:childTnLst>
                                </p:cTn>
                              </p:par>
                            </p:childTnLst>
                          </p:cTn>
                        </p:par>
                        <p:par>
                          <p:cTn id="60" fill="hold">
                            <p:stCondLst>
                              <p:cond delay="1400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1923" y="6181725"/>
            <a:ext cx="4867277"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400" b="1" dirty="0" smtClean="0">
                <a:solidFill>
                  <a:prstClr val="black">
                    <a:lumMod val="85000"/>
                    <a:lumOff val="15000"/>
                  </a:prstClr>
                </a:solidFill>
                <a:latin typeface="Times New Roman" panose="02020603050405020304" pitchFamily="18" charset="0"/>
                <a:cs typeface="Times New Roman" panose="02020603050405020304" pitchFamily="18" charset="0"/>
              </a:rPr>
              <a:t>Belirli Gün ve Haftaların Hedefleri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1466850" y="695325"/>
            <a:ext cx="9591675" cy="9810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a:solidFill>
                  <a:prstClr val="black"/>
                </a:solidFill>
                <a:ea typeface="Tahoma" panose="020B0604030504040204" pitchFamily="34" charset="0"/>
                <a:cs typeface="Tahoma" panose="020B0604030504040204" pitchFamily="34" charset="0"/>
              </a:rPr>
              <a:t>120 bölüm ve 150 maddeden oluşan yönetmelik incelediğinde, belirli gün </a:t>
            </a:r>
            <a:r>
              <a:rPr lang="tr-TR" dirty="0" smtClean="0">
                <a:solidFill>
                  <a:prstClr val="black"/>
                </a:solidFill>
                <a:ea typeface="Tahoma" panose="020B0604030504040204" pitchFamily="34" charset="0"/>
                <a:cs typeface="Tahoma" panose="020B0604030504040204" pitchFamily="34" charset="0"/>
              </a:rPr>
              <a:t>ve haftaların </a:t>
            </a:r>
            <a:r>
              <a:rPr lang="tr-TR" dirty="0">
                <a:solidFill>
                  <a:prstClr val="black"/>
                </a:solidFill>
                <a:ea typeface="Tahoma" panose="020B0604030504040204" pitchFamily="34" charset="0"/>
                <a:cs typeface="Tahoma" panose="020B0604030504040204" pitchFamily="34" charset="0"/>
              </a:rPr>
              <a:t>hedeflerini Şiringel </a:t>
            </a:r>
            <a:r>
              <a:rPr lang="tr-TR" dirty="0" smtClean="0">
                <a:solidFill>
                  <a:prstClr val="black"/>
                </a:solidFill>
                <a:ea typeface="Tahoma" panose="020B0604030504040204" pitchFamily="34" charset="0"/>
                <a:cs typeface="Tahoma" panose="020B0604030504040204" pitchFamily="34" charset="0"/>
              </a:rPr>
              <a:t>aşağıdaki </a:t>
            </a:r>
            <a:r>
              <a:rPr lang="tr-TR" dirty="0">
                <a:solidFill>
                  <a:prstClr val="black"/>
                </a:solidFill>
                <a:ea typeface="Tahoma" panose="020B0604030504040204" pitchFamily="34" charset="0"/>
                <a:cs typeface="Tahoma" panose="020B0604030504040204" pitchFamily="34" charset="0"/>
              </a:rPr>
              <a:t>gibi özetlemektedir: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Tahoma" panose="020B0604030504040204" pitchFamily="34" charset="0"/>
              <a:cs typeface="Tahoma" panose="020B0604030504040204" pitchFamily="34" charset="0"/>
            </a:endParaRPr>
          </a:p>
        </p:txBody>
      </p:sp>
      <p:sp>
        <p:nvSpPr>
          <p:cNvPr id="2" name="TextBox 1"/>
          <p:cNvSpPr txBox="1"/>
          <p:nvPr/>
        </p:nvSpPr>
        <p:spPr>
          <a:xfrm>
            <a:off x="969392" y="2493198"/>
            <a:ext cx="10281789" cy="286232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buFont typeface="Wingdings" panose="05000000000000000000" pitchFamily="2" charset="2"/>
              <a:buChar char="v"/>
            </a:pPr>
            <a:r>
              <a:rPr lang="tr-TR" dirty="0" smtClean="0"/>
              <a:t>Dini </a:t>
            </a:r>
            <a:r>
              <a:rPr lang="tr-TR" dirty="0"/>
              <a:t>ve milli bayramlarımızın gelenek ve göreneklerimizin toplumsal </a:t>
            </a:r>
            <a:r>
              <a:rPr lang="tr-TR" dirty="0" smtClean="0"/>
              <a:t>yaşayışımızdaki önemini </a:t>
            </a:r>
            <a:r>
              <a:rPr lang="tr-TR" dirty="0"/>
              <a:t>kavrayabilme,</a:t>
            </a:r>
          </a:p>
          <a:p>
            <a:pPr marL="285750" indent="-285750">
              <a:buFont typeface="Wingdings" panose="05000000000000000000" pitchFamily="2" charset="2"/>
              <a:buChar char="v"/>
            </a:pPr>
            <a:r>
              <a:rPr lang="tr-TR" dirty="0" smtClean="0"/>
              <a:t>Yurt </a:t>
            </a:r>
            <a:r>
              <a:rPr lang="tr-TR" dirty="0"/>
              <a:t>ve ulus sevgisini kavrayabilme,</a:t>
            </a:r>
          </a:p>
          <a:p>
            <a:pPr marL="285750" indent="-285750">
              <a:buFont typeface="Wingdings" panose="05000000000000000000" pitchFamily="2" charset="2"/>
              <a:buChar char="v"/>
            </a:pPr>
            <a:r>
              <a:rPr lang="tr-TR" dirty="0" smtClean="0"/>
              <a:t>Barış</a:t>
            </a:r>
            <a:r>
              <a:rPr lang="tr-TR" dirty="0"/>
              <a:t>, insan hakları ve kardeşlik konularında bilinçlenebilme,</a:t>
            </a:r>
          </a:p>
          <a:p>
            <a:pPr marL="285750" indent="-285750">
              <a:buFont typeface="Wingdings" panose="05000000000000000000" pitchFamily="2" charset="2"/>
              <a:buChar char="v"/>
            </a:pPr>
            <a:r>
              <a:rPr lang="tr-TR" dirty="0" smtClean="0"/>
              <a:t>Geçmişimiz </a:t>
            </a:r>
            <a:r>
              <a:rPr lang="tr-TR" dirty="0"/>
              <a:t>ve tarihi değerlerimizle gurur duyabilme,</a:t>
            </a:r>
          </a:p>
          <a:p>
            <a:pPr marL="285750" indent="-285750">
              <a:buFont typeface="Wingdings" panose="05000000000000000000" pitchFamily="2" charset="2"/>
              <a:buChar char="v"/>
            </a:pPr>
            <a:r>
              <a:rPr lang="tr-TR" dirty="0" smtClean="0"/>
              <a:t>Uluslar </a:t>
            </a:r>
            <a:r>
              <a:rPr lang="tr-TR" dirty="0"/>
              <a:t>arası ilişki ve sözleşmelerimizdeki sorumluluğumuzu anlayabilme,</a:t>
            </a:r>
          </a:p>
          <a:p>
            <a:pPr marL="285750" indent="-285750">
              <a:buFont typeface="Wingdings" panose="05000000000000000000" pitchFamily="2" charset="2"/>
              <a:buChar char="v"/>
            </a:pPr>
            <a:r>
              <a:rPr lang="tr-TR" dirty="0" smtClean="0"/>
              <a:t>Kişisel </a:t>
            </a:r>
            <a:r>
              <a:rPr lang="tr-TR" dirty="0"/>
              <a:t>ve toplumsal sağlığımızı, çevremizi korumanın önemini benimseyebilme,</a:t>
            </a:r>
          </a:p>
          <a:p>
            <a:pPr marL="285750" indent="-285750">
              <a:buFont typeface="Wingdings" panose="05000000000000000000" pitchFamily="2" charset="2"/>
              <a:buChar char="v"/>
            </a:pPr>
            <a:r>
              <a:rPr lang="tr-TR" dirty="0" smtClean="0"/>
              <a:t>Okul </a:t>
            </a:r>
            <a:r>
              <a:rPr lang="tr-TR" dirty="0"/>
              <a:t>ve kütüphanelerimizin eğitimimizdeki yeri ve önemini kavrayabilme,</a:t>
            </a:r>
          </a:p>
          <a:p>
            <a:pPr marL="285750" indent="-285750">
              <a:buFont typeface="Wingdings" panose="05000000000000000000" pitchFamily="2" charset="2"/>
              <a:buChar char="v"/>
            </a:pPr>
            <a:r>
              <a:rPr lang="tr-TR" dirty="0" smtClean="0"/>
              <a:t>Ulusal </a:t>
            </a:r>
            <a:r>
              <a:rPr lang="tr-TR" dirty="0"/>
              <a:t>ekonomi ve tutumlu olmanın yaşayışımızdaki ilişkisini belirtebilme,</a:t>
            </a:r>
          </a:p>
          <a:p>
            <a:pPr marL="285750" indent="-285750">
              <a:buFont typeface="Wingdings" panose="05000000000000000000" pitchFamily="2" charset="2"/>
              <a:buChar char="v"/>
            </a:pPr>
            <a:r>
              <a:rPr lang="tr-TR" dirty="0" smtClean="0"/>
              <a:t>Büyüklerimize </a:t>
            </a:r>
            <a:r>
              <a:rPr lang="tr-TR" dirty="0"/>
              <a:t>saygı, küçüklerimize sevgi ve saygı duyabilme,</a:t>
            </a:r>
          </a:p>
          <a:p>
            <a:pPr marL="285750" indent="-285750">
              <a:buFont typeface="Wingdings" panose="05000000000000000000" pitchFamily="2" charset="2"/>
              <a:buChar char="v"/>
            </a:pPr>
            <a:r>
              <a:rPr lang="tr-TR" dirty="0" smtClean="0"/>
              <a:t>Trafik </a:t>
            </a:r>
            <a:r>
              <a:rPr lang="tr-TR" dirty="0"/>
              <a:t>kuralları ve yasalara uyma sorumluluğu geliştirebilme</a:t>
            </a:r>
          </a:p>
        </p:txBody>
      </p:sp>
      <p:sp>
        <p:nvSpPr>
          <p:cNvPr id="23" name="Right Arrow 22">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19084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24" y="342899"/>
            <a:ext cx="7172325" cy="260032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Okul kültürü, okulun sahip olduğu değerlerin toplamıdır. Bu değerlerin </a:t>
            </a:r>
            <a:r>
              <a:rPr lang="tr-TR" dirty="0" smtClean="0">
                <a:solidFill>
                  <a:prstClr val="black"/>
                </a:solidFill>
              </a:rPr>
              <a:t>okul kültürünün </a:t>
            </a:r>
            <a:r>
              <a:rPr lang="tr-TR" dirty="0">
                <a:solidFill>
                  <a:prstClr val="black"/>
                </a:solidFill>
              </a:rPr>
              <a:t>oluşturulmasında, yaşatılmasında ve yayılmasında önemli bir rolü vardır</a:t>
            </a:r>
            <a:r>
              <a:rPr lang="tr-TR" dirty="0" smtClean="0">
                <a:solidFill>
                  <a:prstClr val="black"/>
                </a:solidFill>
              </a:rPr>
              <a:t>. Bu </a:t>
            </a:r>
            <a:r>
              <a:rPr lang="tr-TR" dirty="0">
                <a:solidFill>
                  <a:prstClr val="black"/>
                </a:solidFill>
              </a:rPr>
              <a:t>rollerden bazıları: kurumun kimliğini oluşturma, ortak bir kültür yaratma</a:t>
            </a:r>
            <a:r>
              <a:rPr lang="tr-TR" dirty="0" smtClean="0">
                <a:solidFill>
                  <a:prstClr val="black"/>
                </a:solidFill>
              </a:rPr>
              <a:t>, dayanışma</a:t>
            </a:r>
            <a:r>
              <a:rPr lang="tr-TR" dirty="0">
                <a:solidFill>
                  <a:prstClr val="black"/>
                </a:solidFill>
              </a:rPr>
              <a:t>, birlik olma ve bağlanmadır</a:t>
            </a:r>
            <a:r>
              <a:rPr lang="tr-TR" dirty="0" smtClean="0">
                <a:solidFill>
                  <a:prstClr val="black"/>
                </a:solidFill>
              </a:rPr>
              <a:t>. </a:t>
            </a:r>
            <a:endParaRPr lang="tr-TR" dirty="0">
              <a:solidFill>
                <a:prstClr val="black"/>
              </a:solidFill>
            </a:endParaRPr>
          </a:p>
          <a:p>
            <a:pPr lvl="0" algn="just"/>
            <a:r>
              <a:rPr lang="tr-TR" dirty="0" smtClean="0">
                <a:solidFill>
                  <a:prstClr val="black"/>
                </a:solidFill>
              </a:rPr>
              <a:t>	Törenler</a:t>
            </a:r>
            <a:r>
              <a:rPr lang="tr-TR" dirty="0">
                <a:solidFill>
                  <a:prstClr val="black"/>
                </a:solidFill>
              </a:rPr>
              <a:t>, okul kültürün önemli öğelerinden biridir. Törenler, en önce ortak </a:t>
            </a:r>
            <a:r>
              <a:rPr lang="tr-TR" dirty="0" smtClean="0">
                <a:solidFill>
                  <a:prstClr val="black"/>
                </a:solidFill>
              </a:rPr>
              <a:t>bir değer </a:t>
            </a:r>
            <a:r>
              <a:rPr lang="tr-TR" dirty="0">
                <a:solidFill>
                  <a:prstClr val="black"/>
                </a:solidFill>
              </a:rPr>
              <a:t>etrafında toplanma, amaç birliği, birlikte olmanın mutluluğu ve özgüven </a:t>
            </a:r>
            <a:r>
              <a:rPr lang="tr-TR" dirty="0" smtClean="0">
                <a:solidFill>
                  <a:prstClr val="black"/>
                </a:solidFill>
              </a:rPr>
              <a:t>sağlar</a:t>
            </a:r>
            <a:r>
              <a:rPr lang="tr-TR" dirty="0">
                <a:solidFill>
                  <a:prstClr val="black"/>
                </a:solidFill>
              </a:rPr>
              <a:t>. Bu manevi güç, kurumlarda özellikle kültür üreten ve yayan okullarda, </a:t>
            </a:r>
            <a:r>
              <a:rPr lang="tr-TR" dirty="0" smtClean="0">
                <a:solidFill>
                  <a:prstClr val="black"/>
                </a:solidFill>
              </a:rPr>
              <a:t>manevibir </a:t>
            </a:r>
            <a:r>
              <a:rPr lang="tr-TR" dirty="0">
                <a:solidFill>
                  <a:prstClr val="black"/>
                </a:solidFill>
              </a:rPr>
              <a:t>tutkal görevi görmektedir. </a:t>
            </a: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27146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Sonuç ve Öneriler</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39075" y="1643062"/>
            <a:ext cx="3333750" cy="2790825"/>
          </a:xfrm>
        </p:spPr>
      </p:pic>
      <p:sp>
        <p:nvSpPr>
          <p:cNvPr id="6" name="Rectangle 5"/>
          <p:cNvSpPr/>
          <p:nvPr/>
        </p:nvSpPr>
        <p:spPr>
          <a:xfrm>
            <a:off x="161924" y="3619499"/>
            <a:ext cx="7172325" cy="188595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a:solidFill>
                  <a:prstClr val="black"/>
                </a:solidFill>
              </a:rPr>
              <a:t>	Bilgi ve teknolojide yaşanan hızlı değişimler, </a:t>
            </a:r>
            <a:r>
              <a:rPr lang="tr-TR" dirty="0" smtClean="0">
                <a:solidFill>
                  <a:prstClr val="black"/>
                </a:solidFill>
              </a:rPr>
              <a:t>toplumun yapısında </a:t>
            </a:r>
            <a:r>
              <a:rPr lang="tr-TR" dirty="0">
                <a:solidFill>
                  <a:prstClr val="black"/>
                </a:solidFill>
              </a:rPr>
              <a:t>ve okulların yapı ve işleyişinde önemli değişikler oluşturmuştur. Bu </a:t>
            </a:r>
            <a:r>
              <a:rPr lang="tr-TR" dirty="0" smtClean="0">
                <a:solidFill>
                  <a:prstClr val="black"/>
                </a:solidFill>
              </a:rPr>
              <a:t>değişikliklerden </a:t>
            </a:r>
            <a:r>
              <a:rPr lang="tr-TR" dirty="0">
                <a:solidFill>
                  <a:prstClr val="black"/>
                </a:solidFill>
              </a:rPr>
              <a:t>bazıları, parçalanmış toplum ve toplum bilincinin kaybolmasıdır. </a:t>
            </a:r>
            <a:r>
              <a:rPr lang="tr-TR" dirty="0" smtClean="0">
                <a:solidFill>
                  <a:prstClr val="black"/>
                </a:solidFill>
              </a:rPr>
              <a:t>Bu anlamda </a:t>
            </a:r>
            <a:r>
              <a:rPr lang="tr-TR" dirty="0">
                <a:solidFill>
                  <a:prstClr val="black"/>
                </a:solidFill>
              </a:rPr>
              <a:t>kültür üreten okullar, anma ve kutlama törenleriyle toplumun </a:t>
            </a:r>
            <a:r>
              <a:rPr lang="tr-TR" dirty="0" smtClean="0">
                <a:solidFill>
                  <a:prstClr val="black"/>
                </a:solidFill>
              </a:rPr>
              <a:t>yapısında meydana </a:t>
            </a:r>
            <a:r>
              <a:rPr lang="tr-TR" dirty="0">
                <a:solidFill>
                  <a:prstClr val="black"/>
                </a:solidFill>
              </a:rPr>
              <a:t>gelen çözülmelere katkı sağlayabilir.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ight Arrow 7">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092079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strips(downLeft)">
                                      <p:cBhvr>
                                        <p:cTn id="11" dur="1000"/>
                                        <p:tgtEl>
                                          <p:spTgt spid="7">
                                            <p:bg/>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strips(downLeft)">
                                      <p:cBhvr>
                                        <p:cTn id="15" dur="1000"/>
                                        <p:tgtEl>
                                          <p:spTgt spid="7">
                                            <p:txEl>
                                              <p:pRg st="0" end="0"/>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trips(downLeft)">
                                      <p:cBhvr>
                                        <p:cTn id="19" dur="1000"/>
                                        <p:tgtEl>
                                          <p:spTgt spid="7">
                                            <p:txEl>
                                              <p:pRg st="1" end="1"/>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strips(downLeft)">
                                      <p:cBhvr>
                                        <p:cTn id="23" dur="1000"/>
                                        <p:tgtEl>
                                          <p:spTgt spid="6">
                                            <p:bg/>
                                          </p:spTgt>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23" y="914399"/>
            <a:ext cx="7172325" cy="1733551"/>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29 Ekim Cumhuriyet Bayramı, </a:t>
            </a:r>
            <a:r>
              <a:rPr lang="tr-TR" dirty="0" smtClean="0">
                <a:solidFill>
                  <a:prstClr val="black"/>
                </a:solidFill>
              </a:rPr>
              <a:t>23 Nisan </a:t>
            </a:r>
            <a:r>
              <a:rPr lang="tr-TR" dirty="0">
                <a:solidFill>
                  <a:prstClr val="black"/>
                </a:solidFill>
              </a:rPr>
              <a:t>Ulusal Egemenlik ve Çocuk bayramı, 19 Mayıs Gençlik ve Spor Bayramı, </a:t>
            </a:r>
            <a:r>
              <a:rPr lang="tr-TR" dirty="0" smtClean="0">
                <a:solidFill>
                  <a:prstClr val="black"/>
                </a:solidFill>
              </a:rPr>
              <a:t>30 Ağustos </a:t>
            </a:r>
            <a:r>
              <a:rPr lang="tr-TR" dirty="0">
                <a:solidFill>
                  <a:prstClr val="black"/>
                </a:solidFill>
              </a:rPr>
              <a:t>Zafer Bayramı kutlamaları, birlik olma ve dayanışma, ulusal düzeyde </a:t>
            </a:r>
            <a:r>
              <a:rPr lang="tr-TR" dirty="0" smtClean="0">
                <a:solidFill>
                  <a:prstClr val="black"/>
                </a:solidFill>
              </a:rPr>
              <a:t>bilinç kazanma </a:t>
            </a:r>
            <a:r>
              <a:rPr lang="tr-TR" dirty="0">
                <a:solidFill>
                  <a:prstClr val="black"/>
                </a:solidFill>
              </a:rPr>
              <a:t>gibi nitelikleriyle, güçlü bir enerji oluşturur. </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27146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Sonuç ve Öneriler</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20024" y="823019"/>
            <a:ext cx="3400425" cy="2221110"/>
          </a:xfrm>
        </p:spPr>
      </p:pic>
      <p:sp>
        <p:nvSpPr>
          <p:cNvPr id="6" name="Rectangle 5"/>
          <p:cNvSpPr/>
          <p:nvPr/>
        </p:nvSpPr>
        <p:spPr>
          <a:xfrm>
            <a:off x="161924" y="3305175"/>
            <a:ext cx="7172325" cy="259080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Bununla birlikte okullardaki tiyatro, şiir dinletisi, sportif turnuvalar gibi sosyal etkinlikler, ulusal kutlamalar, </a:t>
            </a:r>
            <a:r>
              <a:rPr lang="tr-TR" dirty="0" smtClean="0">
                <a:solidFill>
                  <a:prstClr val="black"/>
                </a:solidFill>
              </a:rPr>
              <a:t>belirli gün </a:t>
            </a:r>
            <a:r>
              <a:rPr lang="tr-TR" dirty="0">
                <a:solidFill>
                  <a:prstClr val="black"/>
                </a:solidFill>
              </a:rPr>
              <a:t>ve haftalar, bayrak törenleri, başarı ödülleri,  kermes, yıl sonu etkinlikleri ve yıl sonu mezuniyet törenleri çoşku ve heyecanı arttıran, okulu çevreyle bütünleştiren,insanların sorunlarını geçici olarak unutturan önemli etkinliklerdir</a:t>
            </a:r>
            <a:r>
              <a:rPr lang="tr-TR" dirty="0" smtClean="0">
                <a:solidFill>
                  <a:prstClr val="black"/>
                </a:solidFill>
              </a:rPr>
              <a:t>.</a:t>
            </a:r>
          </a:p>
          <a:p>
            <a:pPr lvl="0" algn="just"/>
            <a:r>
              <a:rPr lang="tr-TR" dirty="0" smtClean="0">
                <a:solidFill>
                  <a:prstClr val="black"/>
                </a:solidFill>
              </a:rPr>
              <a:t> 	Bu etkinliklerin okullarda </a:t>
            </a:r>
            <a:r>
              <a:rPr lang="tr-TR" dirty="0">
                <a:solidFill>
                  <a:prstClr val="black"/>
                </a:solidFill>
              </a:rPr>
              <a:t>anlamına uygun kültür yayma ve paylaşma gibi önemli işlevleri yerine getirdiği düşünülerek büyük bir önemle kutlanmalıdır.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3" y="3044129"/>
            <a:ext cx="3403612" cy="2204146"/>
          </a:xfrm>
          <a:prstGeom prst="rect">
            <a:avLst/>
          </a:prstGeom>
        </p:spPr>
      </p:pic>
      <p:sp>
        <p:nvSpPr>
          <p:cNvPr id="8" name="Right Arrow 7">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725828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strips(downLeft)">
                                      <p:cBhvr>
                                        <p:cTn id="23" dur="1000"/>
                                        <p:tgtEl>
                                          <p:spTgt spid="6">
                                            <p:bg/>
                                          </p:spTgt>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1000"/>
                                        <p:tgtEl>
                                          <p:spTgt spid="6">
                                            <p:txEl>
                                              <p:pRg st="0" end="0"/>
                                            </p:txEl>
                                          </p:spTgt>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strips(downLeft)">
                                      <p:cBhvr>
                                        <p:cTn id="3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tr-TR" dirty="0" smtClean="0"/>
              <a:t>Makale yazarı : Mehmetcan </a:t>
            </a:r>
            <a:r>
              <a:rPr lang="tr-TR" dirty="0"/>
              <a:t>Şahin</a:t>
            </a:r>
          </a:p>
        </p:txBody>
      </p:sp>
      <p:sp>
        <p:nvSpPr>
          <p:cNvPr id="5" name="TextBox 4"/>
          <p:cNvSpPr txBox="1"/>
          <p:nvPr/>
        </p:nvSpPr>
        <p:spPr>
          <a:xfrm>
            <a:off x="2331720" y="2048256"/>
            <a:ext cx="7540847"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Okul</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Kültürünün</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Bir</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Öğesi</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Olarak</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tr-TR" sz="40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Okul</a:t>
            </a:r>
            <a:r>
              <a:rPr kumimoji="0" lang="en-US" sz="40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Törenleri</a:t>
            </a:r>
            <a:endParaRPr kumimoji="0" lang="tr-TR" sz="4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TextBox 1"/>
          <p:cNvSpPr txBox="1"/>
          <p:nvPr/>
        </p:nvSpPr>
        <p:spPr>
          <a:xfrm>
            <a:off x="2417780" y="4020014"/>
            <a:ext cx="3590342" cy="369332"/>
          </a:xfrm>
          <a:prstGeom prst="rect">
            <a:avLst/>
          </a:prstGeom>
          <a:noFill/>
        </p:spPr>
        <p:txBody>
          <a:bodyPr wrap="none" rtlCol="0">
            <a:spAutoFit/>
          </a:bodyPr>
          <a:lstStyle/>
          <a:p>
            <a:r>
              <a:rPr lang="tr-TR" dirty="0" smtClean="0"/>
              <a:t>Sunu Hazırlama : www.mebders.com</a:t>
            </a:r>
            <a:endParaRPr lang="tr-TR" dirty="0"/>
          </a:p>
        </p:txBody>
      </p:sp>
      <p:sp>
        <p:nvSpPr>
          <p:cNvPr id="6" name="Right Arrow 5">
            <a:hlinkClick r:id="" action="ppaction://hlinkshowjump?jump=endshow"/>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607062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a:xfrm>
            <a:off x="7820025" y="838200"/>
            <a:ext cx="3400425" cy="4440334"/>
          </a:xfrm>
        </p:spPr>
      </p:pic>
      <p:sp>
        <p:nvSpPr>
          <p:cNvPr id="7" name="Rectangle 6"/>
          <p:cNvSpPr/>
          <p:nvPr/>
        </p:nvSpPr>
        <p:spPr>
          <a:xfrm>
            <a:off x="411480" y="155448"/>
            <a:ext cx="6693408" cy="2816352"/>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tr-TR" dirty="0" smtClean="0"/>
              <a:t>	Okul</a:t>
            </a:r>
            <a:r>
              <a:rPr lang="tr-TR" dirty="0"/>
              <a:t>, eğitim öğretim hizmetlerinin verildiği, öğrencinin öğrenme </a:t>
            </a:r>
            <a:r>
              <a:rPr lang="tr-TR" dirty="0" smtClean="0"/>
              <a:t>alışkanlıklarını kazandığı </a:t>
            </a:r>
            <a:r>
              <a:rPr lang="tr-TR" dirty="0"/>
              <a:t>bir </a:t>
            </a:r>
            <a:r>
              <a:rPr lang="tr-TR" dirty="0" smtClean="0"/>
              <a:t>kurumdur. </a:t>
            </a:r>
            <a:r>
              <a:rPr lang="tr-TR" dirty="0"/>
              <a:t>Bir kısım sosyologlar, okulu; </a:t>
            </a:r>
            <a:r>
              <a:rPr lang="tr-TR" dirty="0" smtClean="0"/>
              <a:t>hayatı öğretecek </a:t>
            </a:r>
            <a:r>
              <a:rPr lang="tr-TR" dirty="0"/>
              <a:t>uygun yer </a:t>
            </a:r>
            <a:r>
              <a:rPr lang="tr-TR" dirty="0" smtClean="0"/>
              <a:t>hatta “</a:t>
            </a:r>
            <a:r>
              <a:rPr lang="tr-TR" dirty="0"/>
              <a:t>mabet” olarak nitelendirirken, içinde görev yapan “</a:t>
            </a:r>
            <a:r>
              <a:rPr lang="tr-TR" dirty="0" smtClean="0"/>
              <a:t>ruh mimarı</a:t>
            </a:r>
            <a:r>
              <a:rPr lang="tr-TR" dirty="0"/>
              <a:t>” öğretmeni ile birlikte, “irfan alemine” götüren yol olarak kabul etmektedirler</a:t>
            </a:r>
            <a:r>
              <a:rPr lang="tr-TR" dirty="0" smtClean="0"/>
              <a:t>. </a:t>
            </a:r>
          </a:p>
          <a:p>
            <a:pPr algn="just"/>
            <a:r>
              <a:rPr lang="tr-TR" dirty="0"/>
              <a:t>	</a:t>
            </a:r>
            <a:r>
              <a:rPr lang="tr-TR" dirty="0" smtClean="0"/>
              <a:t>Buna </a:t>
            </a:r>
            <a:r>
              <a:rPr lang="tr-TR" dirty="0"/>
              <a:t>karşılık geleneklerin iç içe girdiği toplum birikimlerinin karmaşık olduğu </a:t>
            </a:r>
            <a:r>
              <a:rPr lang="tr-TR" dirty="0" smtClean="0"/>
              <a:t>ve bunların </a:t>
            </a:r>
            <a:r>
              <a:rPr lang="tr-TR" dirty="0"/>
              <a:t>simgeler halinde amaçlandırarak öğretilmesi gerektiği zaman ortaya </a:t>
            </a:r>
            <a:r>
              <a:rPr lang="tr-TR" dirty="0" smtClean="0"/>
              <a:t>çıktığını </a:t>
            </a:r>
            <a:r>
              <a:rPr lang="tr-TR" dirty="0"/>
              <a:t>ifade eden onu, hayatın bizzat kendisi yaparak içindekilere “kararlılık ve güven</a:t>
            </a:r>
            <a:r>
              <a:rPr lang="tr-TR" dirty="0" smtClean="0"/>
              <a:t>” veremeye çalışan bir </a:t>
            </a:r>
            <a:r>
              <a:rPr lang="tr-TR" dirty="0"/>
              <a:t>kurum olarak kabul eden görüşler de </a:t>
            </a:r>
            <a:r>
              <a:rPr lang="tr-TR" dirty="0" smtClean="0"/>
              <a:t>vardır.</a:t>
            </a:r>
            <a:endParaRPr lang="tr-TR" dirty="0"/>
          </a:p>
        </p:txBody>
      </p:sp>
      <p:sp>
        <p:nvSpPr>
          <p:cNvPr id="8" name="Rectangle 7"/>
          <p:cNvSpPr/>
          <p:nvPr/>
        </p:nvSpPr>
        <p:spPr>
          <a:xfrm>
            <a:off x="411480" y="3562350"/>
            <a:ext cx="6693408" cy="18192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tr-TR" dirty="0"/>
              <a:t>	Kültür, bir toplumun insanlarca yapılmış, maddi (özdeksel) ve manevi (tinsel) değerlerin tümüdür. İnsanların doğal varlıklardan aldıkları doyumdan ve duygudan daha çoğunu almak için insanlarca üretilmiştir. Toplumun önceki kuşaklarınca geliştirilir ve yeni kuşaklara aktarılır; yeni kuşaklar da kültürü geliştirerek sonraki kuşaklara devrederler.</a:t>
            </a:r>
          </a:p>
        </p:txBody>
      </p:sp>
      <p:sp>
        <p:nvSpPr>
          <p:cNvPr id="12" name="Rectangle 11"/>
          <p:cNvSpPr/>
          <p:nvPr/>
        </p:nvSpPr>
        <p:spPr>
          <a:xfrm>
            <a:off x="161925" y="6181725"/>
            <a:ext cx="9620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Giriş</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Right Arrow 12">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841084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strips(downLeft)">
                                      <p:cBhvr>
                                        <p:cTn id="11" dur="1000"/>
                                        <p:tgtEl>
                                          <p:spTgt spid="7">
                                            <p:bg/>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strips(downLeft)">
                                      <p:cBhvr>
                                        <p:cTn id="15" dur="1000"/>
                                        <p:tgtEl>
                                          <p:spTgt spid="7">
                                            <p:txEl>
                                              <p:pRg st="0" end="0"/>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trips(downLeft)">
                                      <p:cBhvr>
                                        <p:cTn id="19" dur="1000"/>
                                        <p:tgtEl>
                                          <p:spTgt spid="7">
                                            <p:txEl>
                                              <p:pRg st="1" end="1"/>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strips(downLeft)">
                                      <p:cBhvr>
                                        <p:cTn id="23" dur="1000"/>
                                        <p:tgtEl>
                                          <p:spTgt spid="8">
                                            <p:bg/>
                                          </p:spTgt>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a:xfrm>
            <a:off x="7820025" y="838200"/>
            <a:ext cx="3400425" cy="4440334"/>
          </a:xfrm>
        </p:spPr>
      </p:pic>
      <p:sp>
        <p:nvSpPr>
          <p:cNvPr id="8" name="Rectangle 7"/>
          <p:cNvSpPr/>
          <p:nvPr/>
        </p:nvSpPr>
        <p:spPr>
          <a:xfrm>
            <a:off x="411480" y="3352800"/>
            <a:ext cx="6693408" cy="2419350"/>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Okul, çevresiyle etkileşimi olan bir sistemdir. Dolayısıyla çevresinde </a:t>
            </a:r>
            <a:r>
              <a:rPr lang="tr-TR" dirty="0" smtClean="0">
                <a:solidFill>
                  <a:prstClr val="black"/>
                </a:solidFill>
              </a:rPr>
              <a:t>gelişen her </a:t>
            </a:r>
            <a:r>
              <a:rPr lang="tr-TR" dirty="0">
                <a:solidFill>
                  <a:prstClr val="black"/>
                </a:solidFill>
              </a:rPr>
              <a:t>türlü dinamikten etkilenmektedir. Bu çalışmada, okul ve kültür kavramları </a:t>
            </a:r>
            <a:r>
              <a:rPr lang="tr-TR" dirty="0" smtClean="0">
                <a:solidFill>
                  <a:prstClr val="black"/>
                </a:solidFill>
              </a:rPr>
              <a:t>üzerinde durulmuş </a:t>
            </a:r>
            <a:r>
              <a:rPr lang="tr-TR" dirty="0">
                <a:solidFill>
                  <a:prstClr val="black"/>
                </a:solidFill>
              </a:rPr>
              <a:t>olup okul kültürünün alt öğelerinden olan okul törenlerinin, </a:t>
            </a:r>
            <a:r>
              <a:rPr lang="tr-TR" dirty="0" smtClean="0">
                <a:solidFill>
                  <a:prstClr val="black"/>
                </a:solidFill>
              </a:rPr>
              <a:t>okul kültürünü </a:t>
            </a:r>
            <a:r>
              <a:rPr lang="tr-TR" dirty="0">
                <a:solidFill>
                  <a:prstClr val="black"/>
                </a:solidFill>
              </a:rPr>
              <a:t>yansıtmak ve paylaşmak, ortak çoşkuyu artırmak, bilgi yaymak </a:t>
            </a:r>
            <a:r>
              <a:rPr lang="tr-TR" dirty="0" smtClean="0">
                <a:solidFill>
                  <a:prstClr val="black"/>
                </a:solidFill>
              </a:rPr>
              <a:t>ayrıca törenlerin </a:t>
            </a:r>
            <a:r>
              <a:rPr lang="tr-TR" dirty="0">
                <a:solidFill>
                  <a:prstClr val="black"/>
                </a:solidFill>
              </a:rPr>
              <a:t>etkili ve kaliteli bir okul için önemli öğelerden biri olduğunu, göstermek</a:t>
            </a:r>
          </a:p>
          <a:p>
            <a:pPr lvl="0" algn="just"/>
            <a:r>
              <a:rPr lang="tr-TR" dirty="0">
                <a:solidFill>
                  <a:prstClr val="black"/>
                </a:solidFill>
              </a:rPr>
              <a:t>amacı taşımaktadır.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5" y="6181725"/>
            <a:ext cx="96202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Giriş</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24" y="485775"/>
            <a:ext cx="4172955" cy="211145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Right Arrow 8">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59762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strips(downLeft)">
                                      <p:cBhvr>
                                        <p:cTn id="15" dur="1000"/>
                                        <p:tgtEl>
                                          <p:spTgt spid="8">
                                            <p:bg/>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strips(downLeft)">
                                      <p:cBhvr>
                                        <p:cTn id="19" dur="1000"/>
                                        <p:tgtEl>
                                          <p:spTgt spid="8">
                                            <p:txEl>
                                              <p:pRg st="0" end="0"/>
                                            </p:txEl>
                                          </p:spTgt>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strips(downLeft)">
                                      <p:cBhvr>
                                        <p:cTn id="2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20025" y="806094"/>
            <a:ext cx="3400425" cy="2256645"/>
          </a:xfrm>
        </p:spPr>
      </p:pic>
      <p:sp>
        <p:nvSpPr>
          <p:cNvPr id="7" name="Rectangle 6"/>
          <p:cNvSpPr/>
          <p:nvPr/>
        </p:nvSpPr>
        <p:spPr>
          <a:xfrm>
            <a:off x="411480" y="155448"/>
            <a:ext cx="6693408" cy="2816352"/>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a:solidFill>
                  <a:prstClr val="black"/>
                </a:solidFill>
              </a:rPr>
              <a:t>	Okul kültürü, örgüt üyelerinin düşünce ve davranışlarını şekillendiren </a:t>
            </a:r>
            <a:r>
              <a:rPr lang="tr-TR" dirty="0" smtClean="0">
                <a:solidFill>
                  <a:prstClr val="black"/>
                </a:solidFill>
              </a:rPr>
              <a:t>hakim değer </a:t>
            </a:r>
            <a:r>
              <a:rPr lang="tr-TR" dirty="0">
                <a:solidFill>
                  <a:prstClr val="black"/>
                </a:solidFill>
              </a:rPr>
              <a:t>ve inançlardır. Okul kültürü, okuldaki bireyler </a:t>
            </a:r>
            <a:r>
              <a:rPr lang="tr-TR" dirty="0" smtClean="0">
                <a:solidFill>
                  <a:prstClr val="black"/>
                </a:solidFill>
              </a:rPr>
              <a:t>tarafından taşınan </a:t>
            </a:r>
            <a:r>
              <a:rPr lang="tr-TR" dirty="0">
                <a:solidFill>
                  <a:prstClr val="black"/>
                </a:solidFill>
              </a:rPr>
              <a:t>değerler, inançlar, törenler, efsaneler, sayıltılar, ideolojiler, normlar ve </a:t>
            </a:r>
            <a:r>
              <a:rPr lang="tr-TR" dirty="0" smtClean="0">
                <a:solidFill>
                  <a:prstClr val="black"/>
                </a:solidFill>
              </a:rPr>
              <a:t>simgelerin örgüt </a:t>
            </a:r>
            <a:r>
              <a:rPr lang="tr-TR" dirty="0">
                <a:solidFill>
                  <a:prstClr val="black"/>
                </a:solidFill>
              </a:rPr>
              <a:t>üyelerince paylaşılarak benimsenmesi sonucunda tamamen okula </a:t>
            </a:r>
            <a:r>
              <a:rPr lang="tr-TR" dirty="0" smtClean="0">
                <a:solidFill>
                  <a:prstClr val="black"/>
                </a:solidFill>
              </a:rPr>
              <a:t>özgü farklı </a:t>
            </a:r>
            <a:r>
              <a:rPr lang="tr-TR" dirty="0">
                <a:solidFill>
                  <a:prstClr val="black"/>
                </a:solidFill>
              </a:rPr>
              <a:t>inanç ve beklenti örüntüleri biçiminde dönüşümüyle oluşmuş, örgütsel </a:t>
            </a:r>
            <a:r>
              <a:rPr lang="tr-TR" dirty="0" smtClean="0">
                <a:solidFill>
                  <a:prstClr val="black"/>
                </a:solidFill>
              </a:rPr>
              <a:t>anlamlar ve </a:t>
            </a:r>
            <a:r>
              <a:rPr lang="tr-TR" dirty="0">
                <a:solidFill>
                  <a:prstClr val="black"/>
                </a:solidFill>
              </a:rPr>
              <a:t>semboller sistemidir. Okul kültürü</a:t>
            </a:r>
            <a:r>
              <a:rPr lang="tr-TR" dirty="0" smtClean="0">
                <a:solidFill>
                  <a:prstClr val="black"/>
                </a:solidFill>
              </a:rPr>
              <a:t>, okulun </a:t>
            </a:r>
            <a:r>
              <a:rPr lang="tr-TR" dirty="0">
                <a:solidFill>
                  <a:prstClr val="black"/>
                </a:solidFill>
              </a:rPr>
              <a:t>ortak değerlerine, inançlarına, ortak varsayımlarına ve sosyal </a:t>
            </a:r>
            <a:r>
              <a:rPr lang="tr-TR" dirty="0" smtClean="0">
                <a:solidFill>
                  <a:prstClr val="black"/>
                </a:solidFill>
              </a:rPr>
              <a:t>yapıyla ilgili </a:t>
            </a:r>
            <a:r>
              <a:rPr lang="tr-TR" dirty="0">
                <a:solidFill>
                  <a:prstClr val="black"/>
                </a:solidFill>
              </a:rPr>
              <a:t>kültürel öğelerine göre farklılıklar göstermektedir.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7"/>
          <p:cNvSpPr/>
          <p:nvPr/>
        </p:nvSpPr>
        <p:spPr>
          <a:xfrm>
            <a:off x="411480" y="3343275"/>
            <a:ext cx="6693408" cy="24669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dirty="0" smtClean="0">
                <a:solidFill>
                  <a:prstClr val="black"/>
                </a:solidFill>
              </a:rPr>
              <a:t>	Her </a:t>
            </a:r>
            <a:r>
              <a:rPr lang="tr-TR" dirty="0">
                <a:solidFill>
                  <a:prstClr val="black"/>
                </a:solidFill>
              </a:rPr>
              <a:t>okul, kendi kültürünü oluşturmak, yaşatmak ve zamanı gelince </a:t>
            </a:r>
            <a:r>
              <a:rPr lang="tr-TR" dirty="0" smtClean="0">
                <a:solidFill>
                  <a:prstClr val="black"/>
                </a:solidFill>
              </a:rPr>
              <a:t>kültürünü </a:t>
            </a:r>
            <a:r>
              <a:rPr lang="tr-TR" dirty="0">
                <a:solidFill>
                  <a:prstClr val="black"/>
                </a:solidFill>
              </a:rPr>
              <a:t>yeniden düzenlemek zorundadır. Okulların sahip olduğu değerler, kendi </a:t>
            </a:r>
            <a:r>
              <a:rPr lang="tr-TR" dirty="0" smtClean="0">
                <a:solidFill>
                  <a:prstClr val="black"/>
                </a:solidFill>
              </a:rPr>
              <a:t>kültürünü </a:t>
            </a:r>
            <a:r>
              <a:rPr lang="tr-TR" dirty="0">
                <a:solidFill>
                  <a:prstClr val="black"/>
                </a:solidFill>
              </a:rPr>
              <a:t>oluşturur. Bu değerler, sistemleşerek gelecek kuşaklara aktarılır</a:t>
            </a:r>
            <a:r>
              <a:rPr lang="tr-TR" dirty="0" smtClean="0">
                <a:solidFill>
                  <a:prstClr val="black"/>
                </a:solidFill>
              </a:rPr>
              <a:t>.</a:t>
            </a:r>
            <a:endParaRPr lang="tr-TR" dirty="0">
              <a:solidFill>
                <a:prstClr val="black"/>
              </a:solidFill>
            </a:endParaRPr>
          </a:p>
          <a:p>
            <a:pPr lvl="0" algn="just"/>
            <a:r>
              <a:rPr lang="tr-TR" dirty="0" smtClean="0">
                <a:solidFill>
                  <a:prstClr val="black"/>
                </a:solidFill>
              </a:rPr>
              <a:t>	Okul </a:t>
            </a:r>
            <a:r>
              <a:rPr lang="tr-TR" dirty="0">
                <a:solidFill>
                  <a:prstClr val="black"/>
                </a:solidFill>
              </a:rPr>
              <a:t>kültürünün oluşturulmasında paydaşlara, özellikle eğitim </a:t>
            </a:r>
            <a:r>
              <a:rPr lang="tr-TR" dirty="0" smtClean="0">
                <a:solidFill>
                  <a:prstClr val="black"/>
                </a:solidFill>
              </a:rPr>
              <a:t>yöneticisine büyük </a:t>
            </a:r>
            <a:r>
              <a:rPr lang="tr-TR" dirty="0">
                <a:solidFill>
                  <a:prstClr val="black"/>
                </a:solidFill>
              </a:rPr>
              <a:t>görevler düşmektedir. Eğitim yöneticisi okulun sahip olduğu değerleri </a:t>
            </a:r>
            <a:r>
              <a:rPr lang="tr-TR" dirty="0" smtClean="0">
                <a:solidFill>
                  <a:prstClr val="black"/>
                </a:solidFill>
              </a:rPr>
              <a:t>kendi vizyonuyla </a:t>
            </a:r>
            <a:r>
              <a:rPr lang="tr-TR" dirty="0">
                <a:solidFill>
                  <a:prstClr val="black"/>
                </a:solidFill>
              </a:rPr>
              <a:t>birleştirip güçlü bir okul kültürü oluşturmalıdır.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25050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400" b="1" dirty="0">
                <a:solidFill>
                  <a:prstClr val="black">
                    <a:lumMod val="85000"/>
                    <a:lumOff val="15000"/>
                  </a:prstClr>
                </a:solidFill>
                <a:latin typeface="Times New Roman" panose="02020603050405020304" pitchFamily="18" charset="0"/>
                <a:cs typeface="Times New Roman" panose="02020603050405020304" pitchFamily="18" charset="0"/>
              </a:rPr>
              <a:t>1.1 </a:t>
            </a:r>
            <a:r>
              <a:rPr lang="tr-TR" sz="2400" b="1" dirty="0" smtClean="0">
                <a:solidFill>
                  <a:prstClr val="black">
                    <a:lumMod val="85000"/>
                    <a:lumOff val="15000"/>
                  </a:prstClr>
                </a:solidFill>
                <a:latin typeface="Times New Roman" panose="02020603050405020304" pitchFamily="18" charset="0"/>
                <a:cs typeface="Times New Roman" panose="02020603050405020304" pitchFamily="18" charset="0"/>
              </a:rPr>
              <a:t>Okul Kültürü</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3062739"/>
            <a:ext cx="3400425" cy="2195061"/>
          </a:xfrm>
          <a:prstGeom prst="rect">
            <a:avLst/>
          </a:prstGeom>
        </p:spPr>
      </p:pic>
      <p:sp>
        <p:nvSpPr>
          <p:cNvPr id="9" name="Right Arrow 8">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75091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strips(downLeft)">
                                      <p:cBhvr>
                                        <p:cTn id="18" dur="1000"/>
                                        <p:tgtEl>
                                          <p:spTgt spid="7">
                                            <p:txEl>
                                              <p:pRg st="0" end="0"/>
                                            </p:txEl>
                                          </p:spTgt>
                                        </p:tgtEl>
                                      </p:cBhvr>
                                    </p:animEffect>
                                  </p:childTnLst>
                                </p:cTn>
                              </p:par>
                            </p:childTnLst>
                          </p:cTn>
                        </p:par>
                        <p:par>
                          <p:cTn id="19" fill="hold">
                            <p:stCondLst>
                              <p:cond delay="3000"/>
                            </p:stCondLst>
                            <p:childTnLst>
                              <p:par>
                                <p:cTn id="20" presetID="18" presetClass="entr" presetSubtype="12" fill="hold" grpId="0" nodeType="after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strips(downLeft)">
                                      <p:cBhvr>
                                        <p:cTn id="22" dur="1000"/>
                                        <p:tgtEl>
                                          <p:spTgt spid="8">
                                            <p:bg/>
                                          </p:spTgt>
                                        </p:tgtEl>
                                      </p:cBhvr>
                                    </p:animEffect>
                                  </p:childTnLst>
                                </p:cTn>
                              </p:par>
                            </p:childTnLst>
                          </p:cTn>
                        </p:par>
                        <p:par>
                          <p:cTn id="23" fill="hold">
                            <p:stCondLst>
                              <p:cond delay="4000"/>
                            </p:stCondLst>
                            <p:childTnLst>
                              <p:par>
                                <p:cTn id="24" presetID="18" presetClass="entr" presetSubtype="12" fill="hold" grpId="0"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strips(downLeft)">
                                      <p:cBhvr>
                                        <p:cTn id="26" dur="1000"/>
                                        <p:tgtEl>
                                          <p:spTgt spid="8">
                                            <p:txEl>
                                              <p:pRg st="0" end="0"/>
                                            </p:txEl>
                                          </p:spTgt>
                                        </p:tgtEl>
                                      </p:cBhvr>
                                    </p:animEffect>
                                  </p:childTnLst>
                                </p:cTn>
                              </p:par>
                            </p:childTnLst>
                          </p:cTn>
                        </p:par>
                        <p:par>
                          <p:cTn id="27" fill="hold">
                            <p:stCondLst>
                              <p:cond delay="5000"/>
                            </p:stCondLst>
                            <p:childTnLst>
                              <p:par>
                                <p:cTn id="28" presetID="18" presetClass="entr" presetSubtype="12" fill="hold" grpId="0" nodeType="after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strips(downLeft)">
                                      <p:cBhvr>
                                        <p:cTn id="30"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820025" y="806094"/>
            <a:ext cx="3400425" cy="2256645"/>
          </a:xfrm>
        </p:spPr>
      </p:pic>
      <p:sp>
        <p:nvSpPr>
          <p:cNvPr id="7" name="Rectangle 6"/>
          <p:cNvSpPr/>
          <p:nvPr/>
        </p:nvSpPr>
        <p:spPr>
          <a:xfrm>
            <a:off x="297180" y="3362324"/>
            <a:ext cx="6693408" cy="23907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İşgörenlerin insana, nesnelere ve olaylara ilişkin olarak geliştirdikleri </a:t>
            </a:r>
            <a:r>
              <a:rPr lang="tr-TR" dirty="0" smtClean="0">
                <a:solidFill>
                  <a:prstClr val="black"/>
                </a:solidFill>
              </a:rPr>
              <a:t>örtülü (</a:t>
            </a:r>
            <a:r>
              <a:rPr lang="tr-TR" dirty="0">
                <a:solidFill>
                  <a:prstClr val="black"/>
                </a:solidFill>
              </a:rPr>
              <a:t>gizli) inançlardır. </a:t>
            </a:r>
            <a:endParaRPr lang="tr-TR" dirty="0" smtClean="0">
              <a:solidFill>
                <a:prstClr val="black"/>
              </a:solidFill>
            </a:endParaRPr>
          </a:p>
          <a:p>
            <a:pPr lvl="0" algn="just"/>
            <a:endParaRPr lang="tr-TR" dirty="0">
              <a:solidFill>
                <a:prstClr val="black"/>
              </a:solidFill>
            </a:endParaRPr>
          </a:p>
          <a:p>
            <a:pPr lvl="0" algn="just"/>
            <a:r>
              <a:rPr lang="tr-TR" dirty="0" smtClean="0">
                <a:solidFill>
                  <a:prstClr val="black"/>
                </a:solidFill>
              </a:rPr>
              <a:t>	Gizli </a:t>
            </a:r>
            <a:r>
              <a:rPr lang="tr-TR" dirty="0">
                <a:solidFill>
                  <a:prstClr val="black"/>
                </a:solidFill>
              </a:rPr>
              <a:t>sayıltılar, soyut olmakla birlikte, işgörenlerin </a:t>
            </a:r>
            <a:r>
              <a:rPr lang="tr-TR" dirty="0" smtClean="0">
                <a:solidFill>
                  <a:prstClr val="black"/>
                </a:solidFill>
              </a:rPr>
              <a:t>davranışlarının temelinde </a:t>
            </a:r>
            <a:r>
              <a:rPr lang="tr-TR" dirty="0">
                <a:solidFill>
                  <a:prstClr val="black"/>
                </a:solidFill>
              </a:rPr>
              <a:t>bulunur, işgörenin örgütsel davranışını derinden etkiler. </a:t>
            </a:r>
            <a:endParaRPr lang="tr-TR" dirty="0" smtClean="0">
              <a:solidFill>
                <a:prstClr val="black"/>
              </a:solidFill>
            </a:endParaRPr>
          </a:p>
          <a:p>
            <a:pPr lvl="0" algn="just"/>
            <a:endParaRPr lang="tr-TR" dirty="0">
              <a:solidFill>
                <a:prstClr val="black"/>
              </a:solidFill>
            </a:endParaRPr>
          </a:p>
          <a:p>
            <a:pPr lvl="0" algn="just"/>
            <a:r>
              <a:rPr lang="tr-TR" dirty="0" smtClean="0">
                <a:solidFill>
                  <a:prstClr val="black"/>
                </a:solidFill>
              </a:rPr>
              <a:t>	Gizli </a:t>
            </a:r>
            <a:r>
              <a:rPr lang="tr-TR" dirty="0">
                <a:solidFill>
                  <a:prstClr val="black"/>
                </a:solidFill>
              </a:rPr>
              <a:t>sayıltılar</a:t>
            </a:r>
            <a:r>
              <a:rPr lang="tr-TR" dirty="0" smtClean="0">
                <a:solidFill>
                  <a:prstClr val="black"/>
                </a:solidFill>
              </a:rPr>
              <a:t>, doğruluğu </a:t>
            </a:r>
            <a:r>
              <a:rPr lang="tr-TR" dirty="0">
                <a:solidFill>
                  <a:prstClr val="black"/>
                </a:solidFill>
              </a:rPr>
              <a:t>tartışılmadan olduğu gibi kabul edilir </a:t>
            </a:r>
            <a:r>
              <a:rPr lang="tr-TR" dirty="0" smtClean="0">
                <a:solidFill>
                  <a:prstClr val="black"/>
                </a:solidFill>
              </a:rPr>
              <a:t>.</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a:t>
            </a:r>
            <a:r>
              <a:rPr kumimoji="0" lang="tr-TR" sz="2400" b="1" i="0" u="none" strike="noStrike" kern="1200" cap="none" spc="0" normalizeH="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3062739"/>
            <a:ext cx="3400425" cy="2195061"/>
          </a:xfrm>
          <a:prstGeom prst="rect">
            <a:avLst/>
          </a:prstGeom>
        </p:spPr>
      </p:pic>
      <p:sp>
        <p:nvSpPr>
          <p:cNvPr id="9" name="Rectangle 8"/>
          <p:cNvSpPr/>
          <p:nvPr/>
        </p:nvSpPr>
        <p:spPr>
          <a:xfrm>
            <a:off x="297180" y="21431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1.2.1 Okul Kültürünün</a:t>
            </a:r>
            <a:r>
              <a:rPr kumimoji="0" lang="tr-TR" sz="2200" b="1" i="0" u="none" strike="noStrike" kern="1200" cap="none" spc="0" normalizeH="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Temel Öğeleri</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Right Arrow 11">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8201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strips(downLeft)">
                                      <p:cBhvr>
                                        <p:cTn id="19" dur="1000"/>
                                        <p:tgtEl>
                                          <p:spTgt spid="7">
                                            <p:bg/>
                                          </p:spTgt>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strips(downLeft)">
                                      <p:cBhvr>
                                        <p:cTn id="23" dur="1000"/>
                                        <p:tgtEl>
                                          <p:spTgt spid="7">
                                            <p:txEl>
                                              <p:pRg st="0" end="0"/>
                                            </p:txEl>
                                          </p:spTgt>
                                        </p:tgtEl>
                                      </p:cBhvr>
                                    </p:animEffect>
                                  </p:childTnLst>
                                </p:cTn>
                              </p:par>
                            </p:childTnLst>
                          </p:cTn>
                        </p:par>
                        <p:par>
                          <p:cTn id="24" fill="hold">
                            <p:stCondLst>
                              <p:cond delay="4500"/>
                            </p:stCondLst>
                            <p:childTnLst>
                              <p:par>
                                <p:cTn id="25" presetID="18" presetClass="entr" presetSubtype="12"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Left)">
                                      <p:cBhvr>
                                        <p:cTn id="27" dur="1000"/>
                                        <p:tgtEl>
                                          <p:spTgt spid="7">
                                            <p:txEl>
                                              <p:pRg st="2" end="2"/>
                                            </p:txEl>
                                          </p:spTgt>
                                        </p:tgtEl>
                                      </p:cBhvr>
                                    </p:animEffect>
                                  </p:childTnLst>
                                </p:cTn>
                              </p:par>
                            </p:childTnLst>
                          </p:cTn>
                        </p:par>
                        <p:par>
                          <p:cTn id="28" fill="hold">
                            <p:stCondLst>
                              <p:cond delay="5500"/>
                            </p:stCondLst>
                            <p:childTnLst>
                              <p:par>
                                <p:cTn id="29" presetID="18" presetClass="entr" presetSubtype="12"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strips(downLeft)">
                                      <p:cBhvr>
                                        <p:cTn id="3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 y="3362324"/>
            <a:ext cx="6693408" cy="2390775"/>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İşgörenlerin insana, nesnelere ve olaylara ilişkin olarak geliştirdikleri </a:t>
            </a: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örtülü (</a:t>
            </a: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gizli) inançlardır. </a:t>
            </a:r>
            <a:endPar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Gizli </a:t>
            </a: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sayıltılar, soyut olmakla birlikte, işgörenlerin </a:t>
            </a: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davranışlarının temelinde </a:t>
            </a: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bulunur, işgörenin örgütsel davranışını derinden etkiler. </a:t>
            </a:r>
            <a:endPar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Gizli </a:t>
            </a: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sayıltılar</a:t>
            </a: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 doğruluğu </a:t>
            </a:r>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tartışılmadan olduğu gibi kabul edilir </a:t>
            </a:r>
            <a:r>
              <a:rPr kumimoji="0" lang="tr-TR"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97180" y="21431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1.2.1 Okul Kültürünün Temel Öğeleri</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201" r="23201"/>
          <a:stretch>
            <a:fillRect/>
          </a:stretch>
        </p:blipFill>
        <p:spPr>
          <a:xfrm>
            <a:off x="8134350" y="1122542"/>
            <a:ext cx="2781210" cy="3866327"/>
          </a:xfrm>
        </p:spPr>
      </p:pic>
      <p:sp>
        <p:nvSpPr>
          <p:cNvPr id="12" name="Right Arrow 11">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609649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strips(downLeft)">
                                      <p:cBhvr>
                                        <p:cTn id="23" dur="1000"/>
                                        <p:tgtEl>
                                          <p:spTgt spid="7">
                                            <p:txEl>
                                              <p:pRg st="2" end="2"/>
                                            </p:txEl>
                                          </p:spTgt>
                                        </p:tgtEl>
                                      </p:cBhvr>
                                    </p:animEffect>
                                  </p:childTnLst>
                                </p:cTn>
                              </p:par>
                            </p:childTnLst>
                          </p:cTn>
                        </p:par>
                        <p:par>
                          <p:cTn id="24" fill="hold">
                            <p:stCondLst>
                              <p:cond delay="4500"/>
                            </p:stCondLst>
                            <p:childTnLst>
                              <p:par>
                                <p:cTn id="25" presetID="18" presetClass="entr" presetSubtype="12"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trips(downLeft)">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 y="3752999"/>
            <a:ext cx="6693408" cy="1552576"/>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Değerler, paylaşılmış kavramlardır. Değerler, işgörenlerin başarısını </a:t>
            </a:r>
            <a:r>
              <a:rPr lang="tr-TR" dirty="0" smtClean="0">
                <a:solidFill>
                  <a:prstClr val="black"/>
                </a:solidFill>
              </a:rPr>
              <a:t>belirlemede çok </a:t>
            </a:r>
            <a:r>
              <a:rPr lang="tr-TR" dirty="0">
                <a:solidFill>
                  <a:prstClr val="black"/>
                </a:solidFill>
              </a:rPr>
              <a:t>sık başvurulan bir ölçüttür. Paylaşılmış değerler, örgütsel karakteri </a:t>
            </a:r>
            <a:r>
              <a:rPr lang="tr-TR" dirty="0" smtClean="0">
                <a:solidFill>
                  <a:prstClr val="black"/>
                </a:solidFill>
              </a:rPr>
              <a:t>ve örgütsel </a:t>
            </a:r>
            <a:r>
              <a:rPr lang="tr-TR" dirty="0">
                <a:solidFill>
                  <a:prstClr val="black"/>
                </a:solidFill>
              </a:rPr>
              <a:t>kimlik duygusunu anlamada önemli bir </a:t>
            </a:r>
            <a:r>
              <a:rPr lang="tr-TR" dirty="0" smtClean="0">
                <a:solidFill>
                  <a:prstClr val="black"/>
                </a:solidFill>
              </a:rPr>
              <a:t>belirleyicidir.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97180" y="2143125"/>
            <a:ext cx="1960245"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200" b="1" dirty="0">
                <a:solidFill>
                  <a:prstClr val="black">
                    <a:lumMod val="85000"/>
                    <a:lumOff val="15000"/>
                  </a:prstClr>
                </a:solidFill>
                <a:latin typeface="Times New Roman" panose="02020603050405020304" pitchFamily="18" charset="0"/>
                <a:cs typeface="Times New Roman" panose="02020603050405020304" pitchFamily="18" charset="0"/>
              </a:rPr>
              <a:t>1.2.2 Değerler</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34350" y="1201565"/>
            <a:ext cx="2781210" cy="3708280"/>
          </a:xfrm>
        </p:spPr>
      </p:pic>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8238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 y="3286126"/>
            <a:ext cx="6693408" cy="2714624"/>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Norm, kültürün belirlediği yerleşik davranış kurallarıdır. Her kültürde </a:t>
            </a:r>
            <a:r>
              <a:rPr lang="tr-TR" dirty="0" smtClean="0">
                <a:solidFill>
                  <a:prstClr val="black"/>
                </a:solidFill>
              </a:rPr>
              <a:t>toplumsal düzeni </a:t>
            </a:r>
            <a:r>
              <a:rPr lang="tr-TR" dirty="0">
                <a:solidFill>
                  <a:prstClr val="black"/>
                </a:solidFill>
              </a:rPr>
              <a:t>sağlayan, bireylere yol gösteren, doğru ve yanlışı, olumlu ve </a:t>
            </a:r>
            <a:r>
              <a:rPr lang="tr-TR" dirty="0" smtClean="0">
                <a:solidFill>
                  <a:prstClr val="black"/>
                </a:solidFill>
              </a:rPr>
              <a:t>olumsuzu belirleyen </a:t>
            </a:r>
            <a:r>
              <a:rPr lang="tr-TR" dirty="0">
                <a:solidFill>
                  <a:prstClr val="black"/>
                </a:solidFill>
              </a:rPr>
              <a:t>kurallar, standartlar, fikirler bulunur, bütün bunlara norm denir. </a:t>
            </a:r>
            <a:endParaRPr lang="tr-TR" dirty="0" smtClean="0">
              <a:solidFill>
                <a:prstClr val="black"/>
              </a:solidFill>
            </a:endParaRPr>
          </a:p>
          <a:p>
            <a:pPr lvl="0" algn="just"/>
            <a:endParaRPr lang="tr-TR" dirty="0">
              <a:solidFill>
                <a:prstClr val="black"/>
              </a:solidFill>
            </a:endParaRPr>
          </a:p>
          <a:p>
            <a:pPr lvl="0" algn="just"/>
            <a:r>
              <a:rPr lang="tr-TR" dirty="0" smtClean="0">
                <a:solidFill>
                  <a:prstClr val="black"/>
                </a:solidFill>
              </a:rPr>
              <a:t>	Norm, yaptırımı </a:t>
            </a:r>
            <a:r>
              <a:rPr lang="tr-TR" dirty="0">
                <a:solidFill>
                  <a:prstClr val="black"/>
                </a:solidFill>
              </a:rPr>
              <a:t>olan kurallar sistemidir. Her toplumda bireylerin tutum ve </a:t>
            </a:r>
            <a:r>
              <a:rPr lang="tr-TR" dirty="0" smtClean="0">
                <a:solidFill>
                  <a:prstClr val="black"/>
                </a:solidFill>
              </a:rPr>
              <a:t>davranışlarını belirleyen</a:t>
            </a:r>
            <a:r>
              <a:rPr lang="tr-TR" dirty="0">
                <a:solidFill>
                  <a:prstClr val="black"/>
                </a:solidFill>
              </a:rPr>
              <a:t>, nasıl giyineceğimizden nasıl yiyeceğimize, belirli yerlerde nasıl </a:t>
            </a:r>
            <a:r>
              <a:rPr lang="tr-TR" dirty="0" smtClean="0">
                <a:solidFill>
                  <a:prstClr val="black"/>
                </a:solidFill>
              </a:rPr>
              <a:t>oturacağımıza </a:t>
            </a:r>
            <a:r>
              <a:rPr lang="tr-TR" dirty="0">
                <a:solidFill>
                  <a:prstClr val="black"/>
                </a:solidFill>
              </a:rPr>
              <a:t>kadar çeşitli normlar yer </a:t>
            </a:r>
            <a:r>
              <a:rPr lang="tr-TR" dirty="0" smtClean="0">
                <a:solidFill>
                  <a:prstClr val="black"/>
                </a:solidFill>
              </a:rPr>
              <a:t>alır.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97180" y="2143125"/>
            <a:ext cx="1960245"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200" b="1" dirty="0">
                <a:solidFill>
                  <a:prstClr val="black">
                    <a:lumMod val="85000"/>
                    <a:lumOff val="15000"/>
                  </a:prstClr>
                </a:solidFill>
                <a:latin typeface="Times New Roman" panose="02020603050405020304" pitchFamily="18" charset="0"/>
                <a:cs typeface="Times New Roman" panose="02020603050405020304" pitchFamily="18" charset="0"/>
              </a:rPr>
              <a:t>1.2.3 Normlar</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34350" y="1201565"/>
            <a:ext cx="2781210" cy="3708280"/>
          </a:xfrm>
        </p:spPr>
      </p:pic>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987908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strips(downLeft)">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 y="3286126"/>
            <a:ext cx="6693408" cy="2714624"/>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tr-TR" dirty="0">
                <a:solidFill>
                  <a:prstClr val="black"/>
                </a:solidFill>
              </a:rPr>
              <a:t>Genellikle örgütün geçmişine yönelik olayların abartılarak aktarılması </a:t>
            </a:r>
            <a:r>
              <a:rPr lang="tr-TR" dirty="0" smtClean="0">
                <a:solidFill>
                  <a:prstClr val="black"/>
                </a:solidFill>
              </a:rPr>
              <a:t>sonucunda ortaya </a:t>
            </a:r>
            <a:r>
              <a:rPr lang="tr-TR" dirty="0">
                <a:solidFill>
                  <a:prstClr val="black"/>
                </a:solidFill>
              </a:rPr>
              <a:t>çıkan kültürel taşıyıcılardır. Hikaye ve masallar, örgütün </a:t>
            </a:r>
            <a:r>
              <a:rPr lang="tr-TR" dirty="0" smtClean="0">
                <a:solidFill>
                  <a:prstClr val="black"/>
                </a:solidFill>
              </a:rPr>
              <a:t>kahramanlarını </a:t>
            </a:r>
            <a:r>
              <a:rPr lang="tr-TR" dirty="0">
                <a:solidFill>
                  <a:prstClr val="black"/>
                </a:solidFill>
              </a:rPr>
              <a:t>ve sembollerini canlandırır. Okullar da dahil her örgütte yerleşmiş hikayeler vardır</a:t>
            </a:r>
            <a:r>
              <a:rPr lang="tr-TR" dirty="0" smtClean="0">
                <a:solidFill>
                  <a:prstClr val="black"/>
                </a:solidFill>
              </a:rPr>
              <a:t>. </a:t>
            </a:r>
          </a:p>
          <a:p>
            <a:pPr lvl="0" algn="just"/>
            <a:endParaRPr lang="tr-TR" dirty="0" smtClean="0">
              <a:solidFill>
                <a:prstClr val="black"/>
              </a:solidFill>
            </a:endParaRPr>
          </a:p>
          <a:p>
            <a:pPr lvl="0" algn="just"/>
            <a:r>
              <a:rPr lang="tr-TR" dirty="0">
                <a:solidFill>
                  <a:prstClr val="black"/>
                </a:solidFill>
              </a:rPr>
              <a:t>	</a:t>
            </a:r>
            <a:r>
              <a:rPr lang="tr-TR" dirty="0" smtClean="0">
                <a:solidFill>
                  <a:prstClr val="black"/>
                </a:solidFill>
              </a:rPr>
              <a:t>Anlatılan </a:t>
            </a:r>
            <a:r>
              <a:rPr lang="tr-TR" dirty="0">
                <a:solidFill>
                  <a:prstClr val="black"/>
                </a:solidFill>
              </a:rPr>
              <a:t>ve anlatılması gereken hikayeler, kültürle ilgilidir. Efsane </a:t>
            </a:r>
            <a:r>
              <a:rPr lang="tr-TR" dirty="0" smtClean="0">
                <a:solidFill>
                  <a:prstClr val="black"/>
                </a:solidFill>
              </a:rPr>
              <a:t>formundaanlatılan </a:t>
            </a:r>
            <a:r>
              <a:rPr lang="tr-TR" dirty="0">
                <a:solidFill>
                  <a:prstClr val="black"/>
                </a:solidFill>
              </a:rPr>
              <a:t>bu hikayeler, örgütün tarihsel bakış açısını yansıtır. Bu hikayeler, hem </a:t>
            </a:r>
            <a:r>
              <a:rPr lang="tr-TR" dirty="0" smtClean="0">
                <a:solidFill>
                  <a:prstClr val="black"/>
                </a:solidFill>
              </a:rPr>
              <a:t>eğitici hem </a:t>
            </a:r>
            <a:r>
              <a:rPr lang="tr-TR" dirty="0">
                <a:solidFill>
                  <a:prstClr val="black"/>
                </a:solidFill>
              </a:rPr>
              <a:t>de motive edicidir. Ayrıca hikaye ve efsaneler, örgüt üyeleri arasında </a:t>
            </a:r>
            <a:r>
              <a:rPr lang="tr-TR" dirty="0" smtClean="0">
                <a:solidFill>
                  <a:prstClr val="black"/>
                </a:solidFill>
              </a:rPr>
              <a:t>bağlayıcı </a:t>
            </a:r>
            <a:r>
              <a:rPr lang="tr-TR" dirty="0">
                <a:solidFill>
                  <a:prstClr val="black"/>
                </a:solidFill>
              </a:rPr>
              <a:t>rol </a:t>
            </a:r>
            <a:r>
              <a:rPr lang="tr-TR" dirty="0" smtClean="0">
                <a:solidFill>
                  <a:prstClr val="black"/>
                </a:solidFill>
              </a:rPr>
              <a:t>üstlenebilir.</a:t>
            </a:r>
            <a:endParaRPr kumimoji="0" lang="tr-TR"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Rectangle 10"/>
          <p:cNvSpPr/>
          <p:nvPr/>
        </p:nvSpPr>
        <p:spPr>
          <a:xfrm>
            <a:off x="161924" y="6181725"/>
            <a:ext cx="4905376"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1.2 Okul Kültürünün Temel Öğeleri</a:t>
            </a:r>
            <a:endParaRPr kumimoji="0" lang="tr-TR"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297180" y="2143125"/>
            <a:ext cx="3550920" cy="604837"/>
          </a:xfrm>
          <a:prstGeom prst="rect">
            <a:avLst/>
          </a:prstGeom>
          <a:gradFill flip="none" rotWithShape="1">
            <a:gsLst>
              <a:gs pos="0">
                <a:schemeClr val="accent1">
                  <a:tint val="54000"/>
                  <a:satMod val="105000"/>
                  <a:lumMod val="110000"/>
                  <a:alpha val="66000"/>
                </a:schemeClr>
              </a:gs>
              <a:gs pos="100000">
                <a:schemeClr val="accent1">
                  <a:tint val="78000"/>
                  <a:satMod val="109000"/>
                  <a:lumMod val="100000"/>
                  <a:alpha val="36000"/>
                </a:schemeClr>
              </a:gs>
            </a:gsLst>
            <a:path path="circle">
              <a:fillToRect l="50000" t="50000" r="50000" b="50000"/>
            </a:path>
            <a:tileRect/>
          </a:gradFill>
          <a:ln w="76200">
            <a:solidFill>
              <a:schemeClr val="accent1">
                <a:alpha val="5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tr-TR" sz="2200" b="1" dirty="0">
                <a:solidFill>
                  <a:prstClr val="black">
                    <a:lumMod val="85000"/>
                    <a:lumOff val="15000"/>
                  </a:prstClr>
                </a:solidFill>
                <a:latin typeface="Times New Roman" panose="02020603050405020304" pitchFamily="18" charset="0"/>
                <a:cs typeface="Times New Roman" panose="02020603050405020304" pitchFamily="18" charset="0"/>
              </a:rPr>
              <a:t>1.2.4 Hikayeler ve Masallar</a:t>
            </a:r>
            <a:endParaRPr kumimoji="0" lang="tr-TR" sz="22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34350" y="1524001"/>
            <a:ext cx="2781210" cy="3095624"/>
          </a:xfrm>
        </p:spPr>
      </p:pic>
      <p:sp>
        <p:nvSpPr>
          <p:cNvPr id="6" name="Right Arrow 5">
            <a:hlinkClick r:id="" action="ppaction://hlinkshowjump?jump=nextslide"/>
          </p:cNvPr>
          <p:cNvSpPr/>
          <p:nvPr/>
        </p:nvSpPr>
        <p:spPr>
          <a:xfrm>
            <a:off x="10565648" y="6181725"/>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701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trips(downLeft)">
                                      <p:cBhvr>
                                        <p:cTn id="15" dur="1000"/>
                                        <p:tgtEl>
                                          <p:spTgt spid="7">
                                            <p:bg/>
                                          </p:spTgt>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1000"/>
                                        <p:tgtEl>
                                          <p:spTgt spid="7">
                                            <p:txEl>
                                              <p:pRg st="0" end="0"/>
                                            </p:txEl>
                                          </p:spTgt>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strips(downLeft)">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262</TotalTime>
  <Words>304</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Gill Sans MT</vt:lpstr>
      <vt:lpstr>Tahoma</vt:lpstr>
      <vt:lpstr>Times New Roman</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Kültürünün Bir Öğesi Olarak Okul Törenleri - Sunu</dc:title>
  <dc:creator>www.mebders.com</dc:creator>
  <cp:lastModifiedBy>Muhammet Bozkurt</cp:lastModifiedBy>
  <cp:revision>15</cp:revision>
  <dcterms:created xsi:type="dcterms:W3CDTF">2017-09-06T10:32:11Z</dcterms:created>
  <dcterms:modified xsi:type="dcterms:W3CDTF">2017-09-08T17:40:06Z</dcterms:modified>
</cp:coreProperties>
</file>