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66" r:id="rId5"/>
    <p:sldId id="267" r:id="rId6"/>
    <p:sldId id="268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33709"/>
            <a:ext cx="8824456" cy="1373070"/>
          </a:xfrm>
        </p:spPr>
        <p:txBody>
          <a:bodyPr/>
          <a:lstStyle/>
          <a:p>
            <a:r>
              <a:rPr lang="tr-TR" sz="3500" dirty="0"/>
              <a:t>Okula Uyum Haftasının </a:t>
            </a:r>
            <a:r>
              <a:rPr lang="tr-TR" sz="3500" dirty="0" smtClean="0"/>
              <a:t/>
            </a:r>
            <a:br>
              <a:rPr lang="tr-TR" sz="3500" dirty="0" smtClean="0"/>
            </a:br>
            <a:r>
              <a:rPr lang="tr-TR" sz="3500" dirty="0" smtClean="0"/>
              <a:t>Okul </a:t>
            </a:r>
            <a:r>
              <a:rPr lang="tr-TR" sz="3500" dirty="0"/>
              <a:t>Öncesi Öğretmenleri ve </a:t>
            </a:r>
            <a:r>
              <a:rPr lang="tr-TR" sz="3500" dirty="0" smtClean="0"/>
              <a:t/>
            </a:r>
            <a:br>
              <a:rPr lang="tr-TR" sz="3500" dirty="0" smtClean="0"/>
            </a:br>
            <a:r>
              <a:rPr lang="tr-TR" sz="3500" dirty="0" smtClean="0"/>
              <a:t>Sınıf </a:t>
            </a:r>
            <a:r>
              <a:rPr lang="tr-TR" sz="3500" dirty="0"/>
              <a:t>Öğretmenleri Açısından İncelenmesi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Nuray Taşçı / Ayperi Dikici Sığırtmaç</a:t>
            </a:r>
          </a:p>
        </p:txBody>
      </p:sp>
      <p:sp>
        <p:nvSpPr>
          <p:cNvPr id="4" name="Right Arrow 3">
            <a:hlinkClick r:id="" action="ppaction://hlinkshowjump?jump=nextslide"/>
          </p:cNvPr>
          <p:cNvSpPr/>
          <p:nvPr/>
        </p:nvSpPr>
        <p:spPr>
          <a:xfrm>
            <a:off x="10213848" y="3218688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349732"/>
            <a:ext cx="4002520" cy="443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Milli Eğitim </a:t>
            </a:r>
            <a:r>
              <a:rPr lang="tr-TR" smtClean="0"/>
              <a:t>Dergisi 202 </a:t>
            </a:r>
            <a:r>
              <a:rPr lang="tr-TR" dirty="0" smtClean="0"/>
              <a:t>Nolu Sayı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580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9" y="2731207"/>
            <a:ext cx="5437378" cy="305756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</p:pic>
      <p:pic>
        <p:nvPicPr>
          <p:cNvPr id="14" name="Picture 13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15" name="Picture 14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2</a:t>
            </a:r>
            <a:endParaRPr lang="en-US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83497" y="50756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Giriş</a:t>
            </a:r>
            <a:endParaRPr lang="tr-TR" dirty="0"/>
          </a:p>
        </p:txBody>
      </p:sp>
      <p:sp>
        <p:nvSpPr>
          <p:cNvPr id="20" name="Right Arrow 19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26280" y="1927220"/>
            <a:ext cx="7360502" cy="4699348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lvl="0" algn="just" defTabSz="914400"/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Okula başlamak, çocuklar kadar ailelerin ve öğretmenlerin de yaşadığı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büyük bir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yenilik ve değişimdir. Bu önemli başlangıç çocukların okula, öğretmene,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arkadaşlarına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olan tutumlarını şekillendirecek ve ona yön verecek bir süreçtir. Aileler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de kendi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içlerinde bu süreci farklı duygu ve düşüncelerle yaşamaktadırlar. </a:t>
            </a:r>
            <a:endParaRPr lang="tr-TR" kern="0" dirty="0" smtClean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  <a:p>
            <a:pPr lvl="0" algn="just" defTabSz="914400"/>
            <a:endParaRPr lang="tr-TR" kern="0" dirty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  <a:p>
            <a:pPr lvl="0" algn="just" defTabSz="914400"/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Öğretmenler de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yeni ve bireysel farklılıkları olan çocukları ve ailelerini tanımaya çalışırken aynı zamanda onlara da kendini ve okulu tanıtan, çocukları bu sürece alıştıran birer rehberdir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. Okul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hayatının en kritik dönemleri okula ilk başlanılan zamanlardır.</a:t>
            </a:r>
          </a:p>
          <a:p>
            <a:pPr lvl="0" algn="just" defTabSz="914400"/>
            <a:endParaRPr lang="tr-TR" kern="0" dirty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  <a:p>
            <a:pPr lvl="0" algn="just" defTabSz="914400"/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Okula başlayan çocuk için evin yerini okul, anne-babanın yerini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öğretmen almaktadır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. Okula uyum sürecinde bu ilişkilerin önemi unutulmamalıdır. Okul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dönemi başında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çocuklara okulu, arkadaşlarını ve öğretmenini tanıtmayı onları okula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alıştırmayı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sağlamak yapılacak çalışmaların başında gelmektedir.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kumimoji="0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53758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28"/>
            <a:ext cx="12191999" cy="6854072"/>
          </a:xfrm>
          <a:prstGeom prst="rect">
            <a:avLst/>
          </a:prstGeom>
        </p:spPr>
      </p:pic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23785"/>
            <a:ext cx="9613861" cy="1080938"/>
          </a:xfrm>
        </p:spPr>
        <p:txBody>
          <a:bodyPr>
            <a:noAutofit/>
          </a:bodyPr>
          <a:lstStyle/>
          <a:p>
            <a:r>
              <a:rPr lang="tr-TR" sz="2500" dirty="0"/>
              <a:t>Okula Uyum Haftasının </a:t>
            </a:r>
            <a:r>
              <a:rPr lang="tr-TR" sz="2500" dirty="0" smtClean="0"/>
              <a:t>Okul </a:t>
            </a:r>
            <a:r>
              <a:rPr lang="tr-TR" sz="2500" dirty="0"/>
              <a:t>Öncesi Öğretmenleri ve </a:t>
            </a:r>
            <a:br>
              <a:rPr lang="tr-TR" sz="2500" dirty="0"/>
            </a:br>
            <a:r>
              <a:rPr lang="tr-TR" sz="2500" dirty="0"/>
              <a:t>Sınıf Öğretmenleri Açısından İncelenmesi</a:t>
            </a:r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664554" y="2045744"/>
            <a:ext cx="731520" cy="7315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U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664554" y="2961135"/>
            <a:ext cx="731520" cy="73152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Y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664554" y="3876526"/>
            <a:ext cx="731520" cy="73152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U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4150" y="3309158"/>
            <a:ext cx="5459429" cy="1796653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lvl="0" algn="just" defTabSz="914400"/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Çalışma, Mersin ilinde basit rastgele örnekleme yöntemi ile belirlenen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devlet okulları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bünyesinde farklı okul öncesi eğitim kurumlarında görev yapan 20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okul öncesi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öğretmeni ve farklı okullarda görev yapan 20 ilköğretim sınıf öğretmeni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ile gerçekleştirilmiştir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.</a:t>
            </a:r>
            <a:endParaRPr lang="tr-TR" kern="0" dirty="0" smtClean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564322" y="1839944"/>
            <a:ext cx="5459429" cy="4652296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marL="285750" lvl="0" indent="-285750" algn="just" defTabSz="914400">
              <a:buFont typeface="Wingdings" panose="05000000000000000000" pitchFamily="2" charset="2"/>
              <a:buChar char="v"/>
            </a:pP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“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Uyum Programı” nın uygulama zamanı bölgeler göz önünde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bulundurularak hazırlanabilir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.</a:t>
            </a:r>
          </a:p>
          <a:p>
            <a:pPr marL="285750" lvl="0" indent="-285750" algn="just" defTabSz="914400">
              <a:buFont typeface="Wingdings" panose="05000000000000000000" pitchFamily="2" charset="2"/>
              <a:buChar char="v"/>
            </a:pP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Öğretmenler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kendi okullarının durumlarına, öğrenci ve veli profillerine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göre programı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kendisi hazırlayabilir.</a:t>
            </a:r>
          </a:p>
          <a:p>
            <a:pPr marL="285750" lvl="0" indent="-285750" algn="just" defTabSz="914400">
              <a:buFont typeface="Wingdings" panose="05000000000000000000" pitchFamily="2" charset="2"/>
              <a:buChar char="v"/>
            </a:pP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Uyum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haftası kapsamında öncelikle veliler bilgilendirilerek onlara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uyum haftası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sürecinin önemi hakkında bilgilendirmeler yapılabilir.</a:t>
            </a:r>
          </a:p>
          <a:p>
            <a:pPr marL="285750" lvl="0" indent="-285750" algn="just" defTabSz="914400">
              <a:buFont typeface="Wingdings" panose="05000000000000000000" pitchFamily="2" charset="2"/>
              <a:buChar char="v"/>
            </a:pP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Çocuklar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uyum haftasında sınıf sayısına göre randevu sistemi şeklinde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okullara çağrılabilir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(örneğin; beşerli gruplar halinde birer saat kalabilirler. Daha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sonraki günlerde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yavaş yavaş grup ve kişi sayısı arttırılabilir.). Güncellenen M.E.B.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Okul Öncesi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Eğitim Programı (2012) ile Bütünleştirilmiş Aile Destek Programı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kitabında randevulu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uyum haftası örnekleri sunulmuştur. </a:t>
            </a:r>
            <a:endParaRPr lang="tr-TR" kern="0" dirty="0" smtClean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622860" y="4819810"/>
            <a:ext cx="731520" cy="73152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04150" y="1202966"/>
            <a:ext cx="4486138" cy="5216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500" dirty="0" smtClean="0">
                <a:solidFill>
                  <a:schemeClr val="accent3">
                    <a:lumMod val="75000"/>
                  </a:schemeClr>
                </a:solidFill>
              </a:rPr>
              <a:t>Araştırma Sonuç ve Önerileri</a:t>
            </a:r>
            <a:endParaRPr lang="tr-TR" sz="25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7014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0" grpId="0" animBg="1"/>
      <p:bldP spid="19" grpId="0" build="p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28"/>
            <a:ext cx="12191999" cy="6854072"/>
          </a:xfrm>
          <a:prstGeom prst="rect">
            <a:avLst/>
          </a:prstGeom>
        </p:spPr>
      </p:pic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23785"/>
            <a:ext cx="9613861" cy="1080938"/>
          </a:xfrm>
        </p:spPr>
        <p:txBody>
          <a:bodyPr>
            <a:noAutofit/>
          </a:bodyPr>
          <a:lstStyle/>
          <a:p>
            <a:r>
              <a:rPr lang="tr-TR" sz="2500" dirty="0"/>
              <a:t>Okula Uyum Haftasının </a:t>
            </a:r>
            <a:r>
              <a:rPr lang="tr-TR" sz="2500" dirty="0" smtClean="0"/>
              <a:t>Okul </a:t>
            </a:r>
            <a:r>
              <a:rPr lang="tr-TR" sz="2500" dirty="0"/>
              <a:t>Öncesi Öğretmenleri ve </a:t>
            </a:r>
            <a:br>
              <a:rPr lang="tr-TR" sz="2500" dirty="0"/>
            </a:br>
            <a:r>
              <a:rPr lang="tr-TR" sz="2500" dirty="0"/>
              <a:t>Sınıf Öğretmenleri Açısından İncelenmesi</a:t>
            </a:r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664554" y="2045744"/>
            <a:ext cx="731520" cy="7315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U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664554" y="2961135"/>
            <a:ext cx="731520" cy="73152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Y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664554" y="3876526"/>
            <a:ext cx="731520" cy="73152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U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4150" y="3309158"/>
            <a:ext cx="5459429" cy="1796653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Çalışma, Mersin ilinde basit rastgele örnekleme yöntemi ile belirlenen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devlet okulları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bünyesinde farklı okul öncesi eğitim kurumlarında görev yapan 20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okul öncesi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öğretmeni ve farklı okullarda görev yapan 20 ilköğretim sınıf öğretmeni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ile gerçekleştirilmiştir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tr-TR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517811" y="2215809"/>
            <a:ext cx="5459429" cy="4158520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çalışma uygulanabilir hale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getirilerek hem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okul öncesi eğitim kurumlarından yararlanacak çocuklar hem de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birinci sınıf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öğrencileri için uygulanabilir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285750" lvl="0" indent="-285750" algn="just" defTabSz="914400">
              <a:buFont typeface="Wingdings" panose="05000000000000000000" pitchFamily="2" charset="2"/>
              <a:buChar char="v"/>
            </a:pP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Uyum haftası kaldırılarak okullar açıldıktan sonraki haftalar da uyum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haftası olarak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değerlendirilebilir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.</a:t>
            </a:r>
          </a:p>
          <a:p>
            <a:pPr marL="285750" lvl="0" indent="-285750" algn="just" defTabSz="914400">
              <a:buFont typeface="Wingdings" panose="05000000000000000000" pitchFamily="2" charset="2"/>
              <a:buChar char="v"/>
            </a:pP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Sınıfa yapılan kesin kayıtlar belirli tarih aralıklarına kadar tutularak sınıflar</a:t>
            </a:r>
          </a:p>
          <a:p>
            <a:pPr marL="285750" lvl="0" indent="-285750" algn="just" defTabSz="914400">
              <a:buFont typeface="Wingdings" panose="05000000000000000000" pitchFamily="2" charset="2"/>
              <a:buChar char="v"/>
            </a:pP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iki şubeye bölünecekse bu işleme uyum haftasından önce yer verilebilir. Bu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durumda çocuk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uyum haftasından sonra öğretmen değiştirmek zorunda kalmamış olur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.</a:t>
            </a:r>
          </a:p>
          <a:p>
            <a:pPr marL="285750" lvl="0" indent="-285750" algn="just" defTabSz="914400">
              <a:buFont typeface="Wingdings" panose="05000000000000000000" pitchFamily="2" charset="2"/>
              <a:buChar char="v"/>
            </a:pP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Uyum haftası devam zorunluluğunun olduğu dönem haline getirilebilir.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Bu şekilde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tüm çocukların katılımı sağlanabilir.</a:t>
            </a:r>
            <a:endParaRPr kumimoji="0" lang="tr-TR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622860" y="4819810"/>
            <a:ext cx="731520" cy="73152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04150" y="1202966"/>
            <a:ext cx="4486138" cy="5216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DCC64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Araştırma Sonuç ve Önerileri</a:t>
            </a:r>
            <a:endParaRPr kumimoji="0" lang="tr-TR" sz="2500" b="0" i="0" u="none" strike="noStrike" kern="1200" cap="none" spc="0" normalizeH="0" baseline="0" noProof="0" dirty="0">
              <a:ln>
                <a:noFill/>
              </a:ln>
              <a:solidFill>
                <a:srgbClr val="DDCC64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50248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28"/>
            <a:ext cx="12191999" cy="6854072"/>
          </a:xfrm>
          <a:prstGeom prst="rect">
            <a:avLst/>
          </a:prstGeom>
        </p:spPr>
      </p:pic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23785"/>
            <a:ext cx="9613861" cy="1080938"/>
          </a:xfrm>
        </p:spPr>
        <p:txBody>
          <a:bodyPr>
            <a:noAutofit/>
          </a:bodyPr>
          <a:lstStyle/>
          <a:p>
            <a:r>
              <a:rPr lang="tr-TR" sz="2500" dirty="0"/>
              <a:t>Okula Uyum Haftasının </a:t>
            </a:r>
            <a:r>
              <a:rPr lang="tr-TR" sz="2500" dirty="0" smtClean="0"/>
              <a:t>Okul </a:t>
            </a:r>
            <a:r>
              <a:rPr lang="tr-TR" sz="2500" dirty="0"/>
              <a:t>Öncesi Öğretmenleri ve </a:t>
            </a:r>
            <a:br>
              <a:rPr lang="tr-TR" sz="2500" dirty="0"/>
            </a:br>
            <a:r>
              <a:rPr lang="tr-TR" sz="2500" dirty="0"/>
              <a:t>Sınıf Öğretmenleri Açısından İncelenmesi</a:t>
            </a:r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664554" y="2045744"/>
            <a:ext cx="731520" cy="7315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U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664554" y="2961135"/>
            <a:ext cx="731520" cy="73152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Y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664554" y="3876526"/>
            <a:ext cx="731520" cy="73152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U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4150" y="3309158"/>
            <a:ext cx="5459429" cy="1796653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Çalışma, Mersin ilinde basit rastgele örnekleme yöntemi ile belirlenen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devlet okulları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bünyesinde farklı okul öncesi eğitim kurumlarında görev yapan 20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okul öncesi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öğretmeni ve farklı okullarda görev yapan 20 ilköğretim sınıf öğretmeni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ile gerçekleştirilmiştir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tr-TR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517811" y="2922249"/>
            <a:ext cx="5459429" cy="2607933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marL="285750" lvl="0" indent="-285750" algn="just" defTabSz="914400">
              <a:buFont typeface="Wingdings" panose="05000000000000000000" pitchFamily="2" charset="2"/>
              <a:buChar char="v"/>
            </a:pP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Öğretmen atamaları uyum haftasından önce yapılarak o dönemde tüm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okulların uyum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haftasını etkili şekilde gerçekleştirmesi sağlanabilir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.</a:t>
            </a:r>
          </a:p>
          <a:p>
            <a:pPr marL="285750" lvl="0" indent="-285750" algn="just" defTabSz="914400">
              <a:buFont typeface="Wingdings" panose="05000000000000000000" pitchFamily="2" charset="2"/>
              <a:buChar char="v"/>
            </a:pP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Öğretmenlere uyum programı ile ilgili hizmet içi eğitimler verilebilir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.</a:t>
            </a:r>
          </a:p>
          <a:p>
            <a:pPr marL="285750" lvl="0" indent="-285750" algn="just" defTabSz="914400">
              <a:buFont typeface="Wingdings" panose="05000000000000000000" pitchFamily="2" charset="2"/>
              <a:buChar char="v"/>
            </a:pP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Taşımalı eğitim verilen okullarda uyum haftasına katılacak olan çocuklar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için servisler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ayarlanarak çocukların uyum haftasına katılımı sağlanabilir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.</a:t>
            </a:r>
          </a:p>
        </p:txBody>
      </p:sp>
      <p:sp>
        <p:nvSpPr>
          <p:cNvPr id="17" name="Oval 16"/>
          <p:cNvSpPr/>
          <p:nvPr/>
        </p:nvSpPr>
        <p:spPr>
          <a:xfrm>
            <a:off x="5622860" y="4819810"/>
            <a:ext cx="731520" cy="73152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04150" y="1202966"/>
            <a:ext cx="4486138" cy="5216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DCC64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Araştırma Sonuç ve Önerileri</a:t>
            </a:r>
            <a:endParaRPr kumimoji="0" lang="tr-TR" sz="2500" b="0" i="0" u="none" strike="noStrike" kern="1200" cap="none" spc="0" normalizeH="0" baseline="0" noProof="0" dirty="0">
              <a:ln>
                <a:noFill/>
              </a:ln>
              <a:solidFill>
                <a:srgbClr val="DDCC64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130089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28"/>
            <a:ext cx="12191999" cy="6854072"/>
          </a:xfrm>
          <a:prstGeom prst="rect">
            <a:avLst/>
          </a:prstGeom>
        </p:spPr>
      </p:pic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23785"/>
            <a:ext cx="9613861" cy="1080938"/>
          </a:xfrm>
        </p:spPr>
        <p:txBody>
          <a:bodyPr>
            <a:noAutofit/>
          </a:bodyPr>
          <a:lstStyle/>
          <a:p>
            <a:r>
              <a:rPr lang="tr-TR" sz="2500" dirty="0"/>
              <a:t>Okula Uyum Haftasının </a:t>
            </a:r>
            <a:r>
              <a:rPr lang="tr-TR" sz="2500" dirty="0" smtClean="0"/>
              <a:t>Okul </a:t>
            </a:r>
            <a:r>
              <a:rPr lang="tr-TR" sz="2500" dirty="0"/>
              <a:t>Öncesi Öğretmenleri ve </a:t>
            </a:r>
            <a:br>
              <a:rPr lang="tr-TR" sz="2500" dirty="0"/>
            </a:br>
            <a:r>
              <a:rPr lang="tr-TR" sz="2500" dirty="0"/>
              <a:t>Sınıf Öğretmenleri Açısından İncelenmesi</a:t>
            </a:r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664554" y="2045744"/>
            <a:ext cx="731520" cy="7315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U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664554" y="2961135"/>
            <a:ext cx="731520" cy="73152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Y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664554" y="3876526"/>
            <a:ext cx="731520" cy="73152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U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4150" y="3309158"/>
            <a:ext cx="5459429" cy="1796653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Çalışma, Mersin ilinde basit rastgele örnekleme yöntemi ile belirlenen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devlet okulları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bünyesinde farklı okul öncesi eğitim kurumlarında görev yapan 20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okul öncesi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öğretmeni ve farklı okullarda görev yapan 20 ilköğretim sınıf öğretmeni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ile gerçekleştirilmiştir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tr-TR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517811" y="2173919"/>
            <a:ext cx="5459429" cy="4482913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marL="285750" lvl="0" indent="-285750" algn="just" defTabSz="914400">
              <a:buFont typeface="Wingdings" panose="05000000000000000000" pitchFamily="2" charset="2"/>
              <a:buChar char="v"/>
            </a:pP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Uyum sürecinin bir hafta önce başlatılmasının avantaj ve dezavantajları vardır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. Diğer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taraftan bir öğretmenin de belirttiği gibi okul öncesi dönem okula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uyum süreci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olarak düşünülebilir. 1. sınıflar için ise 2012-2013 yılında uygulamaya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başlanan 4+4+4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eğitim sistemi ile okula başlayan çocuklar için ilk dönem uyum süreci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olarak planlanmıştır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. Dolayısıyla ilköğretim gruplarında okula uyum süreci okullar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açılmadan önceki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bir hafta içinde, sadece veli ile çocuğu okula davet ederek bireysel ya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da küçük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grup şeklinde öğretmen ile tanışma, okulu- sınıfı tanıma şeklinde yapılabilir.</a:t>
            </a:r>
          </a:p>
          <a:p>
            <a:pPr marL="285750" lvl="0" indent="-285750" algn="just" defTabSz="914400">
              <a:buFont typeface="Wingdings" panose="05000000000000000000" pitchFamily="2" charset="2"/>
              <a:buChar char="v"/>
            </a:pP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Araştırma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örneklem sayısı artırılarak, farklı bölgelerde tekrarlanarak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yapıldığında daha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kesin bilgilere ulaşılabilir.</a:t>
            </a:r>
            <a:endParaRPr kumimoji="0" lang="tr-TR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622860" y="4819810"/>
            <a:ext cx="731520" cy="73152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04150" y="1202966"/>
            <a:ext cx="4486138" cy="5216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DCC64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Araştırma Sonuç ve Önerileri</a:t>
            </a:r>
            <a:endParaRPr kumimoji="0" lang="tr-TR" sz="2500" b="0" i="0" u="none" strike="noStrike" kern="1200" cap="none" spc="0" normalizeH="0" baseline="0" noProof="0" dirty="0">
              <a:ln>
                <a:noFill/>
              </a:ln>
              <a:solidFill>
                <a:srgbClr val="DDCC64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879865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33709"/>
            <a:ext cx="8824456" cy="1373070"/>
          </a:xfrm>
        </p:spPr>
        <p:txBody>
          <a:bodyPr/>
          <a:lstStyle/>
          <a:p>
            <a:r>
              <a:rPr lang="tr-TR" sz="3500" dirty="0"/>
              <a:t>Okula Uyum Haftasının </a:t>
            </a:r>
            <a:br>
              <a:rPr lang="tr-TR" sz="3500" dirty="0"/>
            </a:br>
            <a:r>
              <a:rPr lang="tr-TR" sz="3500" dirty="0"/>
              <a:t>Okul Öncesi Öğretmenleri ve </a:t>
            </a:r>
            <a:br>
              <a:rPr lang="tr-TR" sz="3500" dirty="0"/>
            </a:br>
            <a:r>
              <a:rPr lang="tr-TR" sz="3500" dirty="0"/>
              <a:t>Sınıf Öğretmenleri Açısından İncelenmesi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396325"/>
          </a:xfrm>
        </p:spPr>
        <p:txBody>
          <a:bodyPr/>
          <a:lstStyle/>
          <a:p>
            <a:r>
              <a:rPr lang="tr-TR" dirty="0"/>
              <a:t>Nuray Taşçı / Ayperi Dikici Sığırtmaç</a:t>
            </a:r>
          </a:p>
        </p:txBody>
      </p:sp>
      <p:sp>
        <p:nvSpPr>
          <p:cNvPr id="4" name="Right Arrow 3">
            <a:hlinkClick r:id="" action="ppaction://hlinkshowjump?jump=endshow"/>
          </p:cNvPr>
          <p:cNvSpPr/>
          <p:nvPr/>
        </p:nvSpPr>
        <p:spPr>
          <a:xfrm>
            <a:off x="10213848" y="3218688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80322" y="4879461"/>
            <a:ext cx="8144134" cy="396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Sunu Hazırlama : www.mebders.com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3081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241</TotalTime>
  <Words>418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</vt:lpstr>
      <vt:lpstr>Berlin</vt:lpstr>
      <vt:lpstr>Okula Uyum Haftasının  Okul Öncesi Öğretmenleri ve  Sınıf Öğretmenleri Açısından İncelenmesi</vt:lpstr>
      <vt:lpstr>PowerPoint Presentation</vt:lpstr>
      <vt:lpstr>Okula Uyum Haftasının Okul Öncesi Öğretmenleri ve  Sınıf Öğretmenleri Açısından İncelenmesi</vt:lpstr>
      <vt:lpstr>Okula Uyum Haftasının Okul Öncesi Öğretmenleri ve  Sınıf Öğretmenleri Açısından İncelenmesi</vt:lpstr>
      <vt:lpstr>Okula Uyum Haftasının Okul Öncesi Öğretmenleri ve  Sınıf Öğretmenleri Açısından İncelenmesi</vt:lpstr>
      <vt:lpstr>Okula Uyum Haftasının Okul Öncesi Öğretmenleri ve  Sınıf Öğretmenleri Açısından İncelenmesi</vt:lpstr>
      <vt:lpstr>Okula Uyum Haftasının  Okul Öncesi Öğretmenleri ve  Sınıf Öğretmenleri Açısından İncelenmesi</vt:lpstr>
    </vt:vector>
  </TitlesOfParts>
  <Company>SilentAll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okula-uyum-haftasi-makale-incelemesi</dc:title>
  <dc:creator>www.mebders.com</dc:creator>
  <cp:lastModifiedBy>Muhammet Bozkurt</cp:lastModifiedBy>
  <cp:revision>19</cp:revision>
  <dcterms:created xsi:type="dcterms:W3CDTF">2017-08-28T09:48:08Z</dcterms:created>
  <dcterms:modified xsi:type="dcterms:W3CDTF">2017-09-08T15:34:30Z</dcterms:modified>
</cp:coreProperties>
</file>