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63" r:id="rId3"/>
    <p:sldId id="270" r:id="rId4"/>
    <p:sldId id="271" r:id="rId5"/>
    <p:sldId id="272" r:id="rId6"/>
    <p:sldId id="273" r:id="rId7"/>
    <p:sldId id="274" r:id="rId8"/>
    <p:sldId id="275" r:id="rId9"/>
    <p:sldId id="276" r:id="rId10"/>
    <p:sldId id="277" r:id="rId11"/>
    <p:sldId id="278" r:id="rId12"/>
    <p:sldId id="279"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599" autoAdjust="0"/>
  </p:normalViewPr>
  <p:slideViewPr>
    <p:cSldViewPr>
      <p:cViewPr varScale="1">
        <p:scale>
          <a:sx n="105" d="100"/>
          <a:sy n="105" d="100"/>
        </p:scale>
        <p:origin x="120" y="240"/>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9/8/2017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9/8/2017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9/8/2017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9/8/2017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9/8/2017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9/8/2017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9/8/2017</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9/8/2017</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9/8/2017</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9/8/2017</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9/8/2017</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9/8/2017</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9/8/2017</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err="1"/>
              <a:t>Dünya</a:t>
            </a:r>
            <a:r>
              <a:rPr lang="en-US" sz="4000" dirty="0"/>
              <a:t> </a:t>
            </a:r>
            <a:r>
              <a:rPr lang="en-US" sz="4000" dirty="0" err="1"/>
              <a:t>Ölçeğinde</a:t>
            </a:r>
            <a:r>
              <a:rPr lang="en-US" sz="4000" dirty="0"/>
              <a:t> </a:t>
            </a:r>
            <a:r>
              <a:rPr lang="tr-TR" sz="4000" dirty="0" smtClean="0"/>
              <a:t/>
            </a:r>
            <a:br>
              <a:rPr lang="tr-TR" sz="4000" dirty="0" smtClean="0"/>
            </a:br>
            <a:r>
              <a:rPr lang="en-US" sz="4000" dirty="0" err="1" smtClean="0"/>
              <a:t>Öğretmenlerin</a:t>
            </a:r>
            <a:r>
              <a:rPr lang="en-US" sz="4000" dirty="0" smtClean="0"/>
              <a:t> </a:t>
            </a:r>
            <a:r>
              <a:rPr lang="en-US" sz="4000" dirty="0" err="1"/>
              <a:t>Saygınlık</a:t>
            </a:r>
            <a:r>
              <a:rPr lang="en-US" sz="4000" dirty="0"/>
              <a:t> </a:t>
            </a:r>
            <a:r>
              <a:rPr lang="en-US" sz="4000" dirty="0" err="1"/>
              <a:t>Statüsü</a:t>
            </a:r>
            <a:r>
              <a:rPr lang="en-US" sz="4000" dirty="0"/>
              <a:t> </a:t>
            </a:r>
            <a:r>
              <a:rPr lang="en-US" sz="4000" dirty="0" err="1"/>
              <a:t>ve</a:t>
            </a:r>
            <a:r>
              <a:rPr lang="en-US" sz="4000" dirty="0"/>
              <a:t> </a:t>
            </a:r>
            <a:r>
              <a:rPr lang="en-US" sz="4000" dirty="0" err="1"/>
              <a:t>Özlük</a:t>
            </a:r>
            <a:r>
              <a:rPr lang="en-US" sz="4000" dirty="0"/>
              <a:t> </a:t>
            </a:r>
            <a:r>
              <a:rPr lang="en-US" sz="4000" dirty="0" err="1"/>
              <a:t>Hakları</a:t>
            </a:r>
            <a:endParaRPr lang="en-US" sz="4000" dirty="0"/>
          </a:p>
        </p:txBody>
      </p:sp>
      <p:sp>
        <p:nvSpPr>
          <p:cNvPr id="4" name="Right Arrow 3">
            <a:hlinkClick r:id="" action="ppaction://hlinkshowjump?jump=nextslide"/>
          </p:cNvPr>
          <p:cNvSpPr/>
          <p:nvPr/>
        </p:nvSpPr>
        <p:spPr>
          <a:xfrm>
            <a:off x="10688471" y="4941168"/>
            <a:ext cx="978408" cy="484632"/>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5" name="Subtitle 2"/>
          <p:cNvSpPr txBox="1">
            <a:spLocks/>
          </p:cNvSpPr>
          <p:nvPr/>
        </p:nvSpPr>
        <p:spPr>
          <a:xfrm>
            <a:off x="0" y="6349732"/>
            <a:ext cx="4002520" cy="44313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smtClean="0"/>
              <a:t>Milli Eğitim Dergisi 213 Nolu Sayı</a:t>
            </a:r>
            <a:endParaRPr lang="tr-TR"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28" y="2155831"/>
            <a:ext cx="6185156" cy="4024250"/>
          </a:xfrm>
          <a:prstGeom prst="rect">
            <a:avLst/>
          </a:prstGeom>
          <a:effectLst>
            <a:softEdge rad="127000"/>
          </a:effectLst>
        </p:spPr>
      </p:pic>
      <p:sp>
        <p:nvSpPr>
          <p:cNvPr id="2" name="Title 1"/>
          <p:cNvSpPr>
            <a:spLocks noGrp="1"/>
          </p:cNvSpPr>
          <p:nvPr>
            <p:ph type="title"/>
          </p:nvPr>
        </p:nvSpPr>
        <p:spPr>
          <a:xfrm>
            <a:off x="362282" y="98666"/>
            <a:ext cx="9143998" cy="1020762"/>
          </a:xfrm>
        </p:spPr>
        <p:txBody>
          <a:bodyPr/>
          <a:lstStyle/>
          <a:p>
            <a:r>
              <a:rPr lang="en-US" sz="2500" dirty="0" err="1"/>
              <a:t>Öğretmenlerin</a:t>
            </a:r>
            <a:r>
              <a:rPr lang="en-US" sz="2500" dirty="0"/>
              <a:t> </a:t>
            </a:r>
            <a:r>
              <a:rPr lang="en-US" sz="2500" dirty="0" err="1"/>
              <a:t>Özlük</a:t>
            </a:r>
            <a:r>
              <a:rPr lang="en-US" sz="2500" dirty="0"/>
              <a:t> </a:t>
            </a:r>
            <a:r>
              <a:rPr lang="en-US" sz="2500" dirty="0" err="1"/>
              <a:t>Hakları</a:t>
            </a:r>
            <a:endParaRPr lang="en-US" sz="2500" dirty="0"/>
          </a:p>
        </p:txBody>
      </p:sp>
      <p:grpSp>
        <p:nvGrpSpPr>
          <p:cNvPr id="309" name="line" descr="Line graphic"/>
          <p:cNvGrpSpPr/>
          <p:nvPr/>
        </p:nvGrpSpPr>
        <p:grpSpPr bwMode="invGray">
          <a:xfrm>
            <a:off x="688144" y="1196138"/>
            <a:ext cx="10569575" cy="64008"/>
            <a:chOff x="1522413" y="1514475"/>
            <a:chExt cx="10569575" cy="64008"/>
          </a:xfrm>
        </p:grpSpPr>
        <p:sp>
          <p:nvSpPr>
            <p:cNvPr id="310"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1"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2"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sp>
        <p:nvSpPr>
          <p:cNvPr id="384" name="TextBox 383"/>
          <p:cNvSpPr txBox="1"/>
          <p:nvPr/>
        </p:nvSpPr>
        <p:spPr>
          <a:xfrm>
            <a:off x="5980395" y="1628800"/>
            <a:ext cx="6018673" cy="5078313"/>
          </a:xfrm>
          <a:prstGeom prst="rect">
            <a:avLst/>
          </a:prstGeom>
          <a:gradFill flip="none" rotWithShape="1">
            <a:gsLst>
              <a:gs pos="0">
                <a:schemeClr val="dk1">
                  <a:lumMod val="59000"/>
                </a:schemeClr>
              </a:gs>
              <a:gs pos="46000">
                <a:schemeClr val="dk1">
                  <a:lumMod val="97000"/>
                  <a:lumOff val="3000"/>
                </a:schemeClr>
              </a:gs>
              <a:gs pos="100000">
                <a:schemeClr val="dk1">
                  <a:lumMod val="60000"/>
                  <a:lumOff val="40000"/>
                </a:schemeClr>
              </a:gs>
            </a:gsLst>
            <a:lin ang="16200000" scaled="1"/>
            <a:tileRect/>
          </a:gradFill>
          <a:ln>
            <a:noFill/>
          </a:ln>
          <a:effectLst/>
          <a:scene3d>
            <a:camera prst="perspectiveLeft"/>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wrap="square" rtlCol="0">
            <a:spAutoFit/>
          </a:bodyPr>
          <a:lstStyle/>
          <a:p>
            <a:pPr marL="285750" lvl="0" indent="-285750" algn="just">
              <a:lnSpc>
                <a:spcPct val="90000"/>
              </a:lnSpc>
              <a:buFont typeface="Wingdings" panose="05000000000000000000" pitchFamily="2" charset="2"/>
              <a:buChar char="v"/>
            </a:pPr>
            <a:r>
              <a:rPr lang="tr-TR" dirty="0">
                <a:solidFill>
                  <a:prstClr val="white"/>
                </a:solidFill>
              </a:rPr>
              <a:t>Öğretmenlerin denetimi daha çok okul müdürünün yetkisindedir. </a:t>
            </a:r>
            <a:r>
              <a:rPr lang="tr-TR" dirty="0" smtClean="0">
                <a:solidFill>
                  <a:prstClr val="white"/>
                </a:solidFill>
              </a:rPr>
              <a:t>Öğretmenlerin denetim </a:t>
            </a:r>
            <a:r>
              <a:rPr lang="tr-TR" dirty="0">
                <a:solidFill>
                  <a:prstClr val="white"/>
                </a:solidFill>
              </a:rPr>
              <a:t>sonuçlarına göre gösterdikleri performanslarının onların maaş ve yan </a:t>
            </a:r>
            <a:r>
              <a:rPr lang="tr-TR" dirty="0" smtClean="0">
                <a:solidFill>
                  <a:prstClr val="white"/>
                </a:solidFill>
              </a:rPr>
              <a:t>ödemelerine bir </a:t>
            </a:r>
            <a:r>
              <a:rPr lang="tr-TR" dirty="0">
                <a:solidFill>
                  <a:prstClr val="white"/>
                </a:solidFill>
              </a:rPr>
              <a:t>etkisi bulunmamaktadır. </a:t>
            </a:r>
          </a:p>
          <a:p>
            <a:pPr marL="285750" lvl="0" indent="-285750" algn="just">
              <a:lnSpc>
                <a:spcPct val="90000"/>
              </a:lnSpc>
              <a:buFont typeface="Wingdings" panose="05000000000000000000" pitchFamily="2" charset="2"/>
              <a:buChar char="v"/>
            </a:pPr>
            <a:endParaRPr lang="tr-TR" dirty="0">
              <a:solidFill>
                <a:prstClr val="white"/>
              </a:solidFill>
            </a:endParaRPr>
          </a:p>
          <a:p>
            <a:pPr marL="285750" lvl="0" indent="-285750" algn="just">
              <a:lnSpc>
                <a:spcPct val="90000"/>
              </a:lnSpc>
              <a:buFont typeface="Wingdings" panose="05000000000000000000" pitchFamily="2" charset="2"/>
              <a:buChar char="v"/>
            </a:pPr>
            <a:r>
              <a:rPr lang="tr-TR" dirty="0">
                <a:solidFill>
                  <a:prstClr val="white"/>
                </a:solidFill>
              </a:rPr>
              <a:t>Toplumun anlayış ve düzenine ters düşmemek koşuluyla öğretmenler giyim </a:t>
            </a:r>
            <a:r>
              <a:rPr lang="tr-TR" dirty="0" smtClean="0">
                <a:solidFill>
                  <a:prstClr val="white"/>
                </a:solidFill>
              </a:rPr>
              <a:t>konusunda tamamen </a:t>
            </a:r>
            <a:r>
              <a:rPr lang="tr-TR" dirty="0">
                <a:solidFill>
                  <a:prstClr val="white"/>
                </a:solidFill>
              </a:rPr>
              <a:t>serbesttirler ve bu konuda yasal bir düzenleme bulunmamaktadır. </a:t>
            </a:r>
          </a:p>
          <a:p>
            <a:pPr marL="285750" lvl="0" indent="-285750" algn="just">
              <a:lnSpc>
                <a:spcPct val="90000"/>
              </a:lnSpc>
              <a:buFont typeface="Wingdings" panose="05000000000000000000" pitchFamily="2" charset="2"/>
              <a:buChar char="v"/>
            </a:pPr>
            <a:endParaRPr lang="tr-TR" dirty="0">
              <a:solidFill>
                <a:prstClr val="white"/>
              </a:solidFill>
            </a:endParaRPr>
          </a:p>
          <a:p>
            <a:pPr marL="285750" lvl="0" indent="-285750" algn="just">
              <a:lnSpc>
                <a:spcPct val="90000"/>
              </a:lnSpc>
              <a:buFont typeface="Wingdings" panose="05000000000000000000" pitchFamily="2" charset="2"/>
              <a:buChar char="v"/>
            </a:pPr>
            <a:r>
              <a:rPr lang="tr-TR" dirty="0">
                <a:solidFill>
                  <a:prstClr val="white"/>
                </a:solidFill>
              </a:rPr>
              <a:t>Öğretmenlerin bir sendika ya da bir meslek kuruluşuna üye olmaları zorunlu </a:t>
            </a:r>
            <a:r>
              <a:rPr lang="tr-TR" dirty="0" smtClean="0">
                <a:solidFill>
                  <a:prstClr val="white"/>
                </a:solidFill>
              </a:rPr>
              <a:t>değildir</a:t>
            </a:r>
            <a:r>
              <a:rPr lang="tr-TR" dirty="0">
                <a:solidFill>
                  <a:prstClr val="white"/>
                </a:solidFill>
              </a:rPr>
              <a:t>. Buna rağmen öğretmenlerin %90’ı bir sendikaya üyedir. Sendikalı </a:t>
            </a:r>
            <a:r>
              <a:rPr lang="tr-TR" dirty="0" smtClean="0">
                <a:solidFill>
                  <a:prstClr val="white"/>
                </a:solidFill>
              </a:rPr>
              <a:t>öğretmenler için </a:t>
            </a:r>
            <a:r>
              <a:rPr lang="tr-TR" dirty="0">
                <a:solidFill>
                  <a:prstClr val="white"/>
                </a:solidFill>
              </a:rPr>
              <a:t>geçerli olan koşullar sendikasız olanlar içinde uygulanmakta ve aynı toplu </a:t>
            </a:r>
            <a:r>
              <a:rPr lang="tr-TR" dirty="0" smtClean="0">
                <a:solidFill>
                  <a:prstClr val="white"/>
                </a:solidFill>
              </a:rPr>
              <a:t>sözleşmeler dikkate </a:t>
            </a:r>
            <a:r>
              <a:rPr lang="tr-TR" dirty="0">
                <a:solidFill>
                  <a:prstClr val="white"/>
                </a:solidFill>
              </a:rPr>
              <a:t>alınmaktadır.</a:t>
            </a:r>
          </a:p>
          <a:p>
            <a:pPr marL="285750" lvl="0" indent="-285750" algn="just">
              <a:lnSpc>
                <a:spcPct val="90000"/>
              </a:lnSpc>
              <a:buFont typeface="Wingdings" panose="05000000000000000000" pitchFamily="2" charset="2"/>
              <a:buChar char="v"/>
            </a:pPr>
            <a:endParaRPr lang="tr-TR" dirty="0">
              <a:solidFill>
                <a:prstClr val="white"/>
              </a:solidFill>
            </a:endParaRPr>
          </a:p>
          <a:p>
            <a:pPr marL="285750" lvl="0" indent="-285750" algn="just">
              <a:lnSpc>
                <a:spcPct val="90000"/>
              </a:lnSpc>
              <a:buFont typeface="Wingdings" panose="05000000000000000000" pitchFamily="2" charset="2"/>
              <a:buChar char="v"/>
            </a:pPr>
            <a:r>
              <a:rPr lang="tr-TR" dirty="0">
                <a:solidFill>
                  <a:prstClr val="white"/>
                </a:solidFill>
              </a:rPr>
              <a:t> Öğretmenler okul tatillerinde ulusal ve dini bayramlarda ücretli izinlidirler. </a:t>
            </a:r>
            <a:r>
              <a:rPr lang="tr-TR" dirty="0" smtClean="0">
                <a:solidFill>
                  <a:prstClr val="white"/>
                </a:solidFill>
              </a:rPr>
              <a:t>Ayrıca bayan </a:t>
            </a:r>
            <a:r>
              <a:rPr lang="tr-TR" dirty="0">
                <a:solidFill>
                  <a:prstClr val="white"/>
                </a:solidFill>
              </a:rPr>
              <a:t>öğretmenlere doğum, evlenme ya da yakın akrabalarının ölümü, ebeveyn</a:t>
            </a:r>
            <a:r>
              <a:rPr lang="tr-TR" dirty="0" smtClean="0">
                <a:solidFill>
                  <a:prstClr val="white"/>
                </a:solidFill>
              </a:rPr>
              <a:t>, hastalık </a:t>
            </a:r>
            <a:r>
              <a:rPr lang="tr-TR" dirty="0">
                <a:solidFill>
                  <a:prstClr val="white"/>
                </a:solidFill>
              </a:rPr>
              <a:t>gibi nedenlerle izni verilmektedir.</a:t>
            </a:r>
            <a:endParaRPr kumimoji="0" lang="tr-TR"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385" name="Right Arrow 384">
            <a:hlinkClick r:id="" action="ppaction://hlinkshowjump?jump=nextslide"/>
          </p:cNvPr>
          <p:cNvSpPr/>
          <p:nvPr/>
        </p:nvSpPr>
        <p:spPr>
          <a:xfrm>
            <a:off x="10907963" y="518238"/>
            <a:ext cx="978408" cy="484632"/>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29662805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84"/>
                                        </p:tgtEl>
                                        <p:attrNameLst>
                                          <p:attrName>style.visibility</p:attrName>
                                        </p:attrNameLst>
                                      </p:cBhvr>
                                      <p:to>
                                        <p:strVal val="visible"/>
                                      </p:to>
                                    </p:set>
                                    <p:animEffect transition="in" filter="fade">
                                      <p:cBhvr>
                                        <p:cTn id="11" dur="1000"/>
                                        <p:tgtEl>
                                          <p:spTgt spid="384"/>
                                        </p:tgtEl>
                                      </p:cBhvr>
                                    </p:animEffect>
                                    <p:anim calcmode="lin" valueType="num">
                                      <p:cBhvr>
                                        <p:cTn id="12" dur="1000" fill="hold"/>
                                        <p:tgtEl>
                                          <p:spTgt spid="384"/>
                                        </p:tgtEl>
                                        <p:attrNameLst>
                                          <p:attrName>ppt_x</p:attrName>
                                        </p:attrNameLst>
                                      </p:cBhvr>
                                      <p:tavLst>
                                        <p:tav tm="0">
                                          <p:val>
                                            <p:strVal val="#ppt_x"/>
                                          </p:val>
                                        </p:tav>
                                        <p:tav tm="100000">
                                          <p:val>
                                            <p:strVal val="#ppt_x"/>
                                          </p:val>
                                        </p:tav>
                                      </p:tavLst>
                                    </p:anim>
                                    <p:anim calcmode="lin" valueType="num">
                                      <p:cBhvr>
                                        <p:cTn id="13" dur="900" decel="100000" fill="hold"/>
                                        <p:tgtEl>
                                          <p:spTgt spid="38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8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611" y="1435547"/>
            <a:ext cx="8258932" cy="5082420"/>
          </a:xfrm>
          <a:prstGeom prst="rect">
            <a:avLst/>
          </a:prstGeom>
        </p:spPr>
      </p:pic>
      <p:sp>
        <p:nvSpPr>
          <p:cNvPr id="2" name="Title 1"/>
          <p:cNvSpPr>
            <a:spLocks noGrp="1"/>
          </p:cNvSpPr>
          <p:nvPr>
            <p:ph type="title"/>
          </p:nvPr>
        </p:nvSpPr>
        <p:spPr>
          <a:xfrm>
            <a:off x="362282" y="98666"/>
            <a:ext cx="9143998" cy="1020762"/>
          </a:xfrm>
        </p:spPr>
        <p:txBody>
          <a:bodyPr/>
          <a:lstStyle/>
          <a:p>
            <a:r>
              <a:rPr lang="tr-TR" dirty="0"/>
              <a:t>Sonuç ve Öneriler</a:t>
            </a:r>
            <a:endParaRPr lang="en-US" dirty="0"/>
          </a:p>
        </p:txBody>
      </p:sp>
      <p:grpSp>
        <p:nvGrpSpPr>
          <p:cNvPr id="309" name="line" descr="Line graphic"/>
          <p:cNvGrpSpPr/>
          <p:nvPr/>
        </p:nvGrpSpPr>
        <p:grpSpPr bwMode="invGray">
          <a:xfrm>
            <a:off x="688144" y="1196138"/>
            <a:ext cx="10569575" cy="64008"/>
            <a:chOff x="1522413" y="1514475"/>
            <a:chExt cx="10569575" cy="64008"/>
          </a:xfrm>
        </p:grpSpPr>
        <p:sp>
          <p:nvSpPr>
            <p:cNvPr id="310"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1"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2"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sp>
        <p:nvSpPr>
          <p:cNvPr id="384" name="TextBox 383"/>
          <p:cNvSpPr txBox="1"/>
          <p:nvPr/>
        </p:nvSpPr>
        <p:spPr>
          <a:xfrm>
            <a:off x="362282" y="2060848"/>
            <a:ext cx="11492769" cy="3831818"/>
          </a:xfrm>
          <a:prstGeom prst="rect">
            <a:avLst/>
          </a:prstGeom>
          <a:gradFill flip="none" rotWithShape="1">
            <a:gsLst>
              <a:gs pos="0">
                <a:schemeClr val="dk1">
                  <a:lumMod val="59000"/>
                </a:schemeClr>
              </a:gs>
              <a:gs pos="46000">
                <a:schemeClr val="dk1">
                  <a:lumMod val="97000"/>
                  <a:lumOff val="3000"/>
                </a:schemeClr>
              </a:gs>
              <a:gs pos="100000">
                <a:schemeClr val="dk1">
                  <a:lumMod val="60000"/>
                  <a:lumOff val="40000"/>
                </a:schemeClr>
              </a:gs>
            </a:gsLst>
            <a:lin ang="16200000" scaled="1"/>
            <a:tileRect/>
          </a:gradFill>
          <a:ln>
            <a:noFill/>
          </a:ln>
          <a:effectLst>
            <a:outerShdw blurRad="50800" dist="38100" dir="16200000" rotWithShape="0">
              <a:prstClr val="black">
                <a:alpha val="40000"/>
              </a:prstClr>
            </a:outerShdw>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wrap="square" rtlCol="0">
            <a:spAutoFit/>
          </a:bodyPr>
          <a:lstStyle/>
          <a:p>
            <a:pPr marL="285750" lvl="0" indent="-285750" algn="just">
              <a:lnSpc>
                <a:spcPct val="90000"/>
              </a:lnSpc>
              <a:buFont typeface="Wingdings" panose="05000000000000000000" pitchFamily="2" charset="2"/>
              <a:buChar char="v"/>
            </a:pPr>
            <a:r>
              <a:rPr lang="tr-TR" dirty="0">
                <a:solidFill>
                  <a:prstClr val="white"/>
                </a:solidFill>
              </a:rPr>
              <a:t>	Eğitim sistemleri, yüksek kalitede öğretmenleri bulmakta zorlandıklarından dolayı</a:t>
            </a:r>
            <a:r>
              <a:rPr lang="tr-TR" dirty="0" smtClean="0">
                <a:solidFill>
                  <a:prstClr val="white"/>
                </a:solidFill>
              </a:rPr>
              <a:t>, maaş </a:t>
            </a:r>
            <a:r>
              <a:rPr lang="tr-TR" dirty="0">
                <a:solidFill>
                  <a:prstClr val="white"/>
                </a:solidFill>
              </a:rPr>
              <a:t>ve alternatif istihdam fırsatları, öğretmenliğin tercih edilebilirliğini </a:t>
            </a:r>
            <a:r>
              <a:rPr lang="tr-TR" dirty="0" smtClean="0">
                <a:solidFill>
                  <a:prstClr val="white"/>
                </a:solidFill>
              </a:rPr>
              <a:t>önemli ölçüde </a:t>
            </a:r>
            <a:r>
              <a:rPr lang="tr-TR" dirty="0">
                <a:solidFill>
                  <a:prstClr val="white"/>
                </a:solidFill>
              </a:rPr>
              <a:t>etkilemektedir. Daha önce de tartışıldığı üzere, diğer meslekler ile </a:t>
            </a:r>
            <a:r>
              <a:rPr lang="tr-TR" dirty="0" smtClean="0">
                <a:solidFill>
                  <a:prstClr val="white"/>
                </a:solidFill>
              </a:rPr>
              <a:t>karşılaştırıldığında</a:t>
            </a:r>
            <a:r>
              <a:rPr lang="tr-TR" dirty="0">
                <a:solidFill>
                  <a:prstClr val="white"/>
                </a:solidFill>
              </a:rPr>
              <a:t>, yeni göreve başlayan öğretmenlerin maaşları ve bu maaşlarda artış oranı</a:t>
            </a:r>
            <a:r>
              <a:rPr lang="tr-TR" dirty="0" smtClean="0">
                <a:solidFill>
                  <a:prstClr val="white"/>
                </a:solidFill>
              </a:rPr>
              <a:t>, yeni </a:t>
            </a:r>
            <a:r>
              <a:rPr lang="tr-TR" dirty="0">
                <a:solidFill>
                  <a:prstClr val="white"/>
                </a:solidFill>
              </a:rPr>
              <a:t>mezunların öğretmenliği tercih etmesinde önemli bir faktördür. Bunlarla birlikte</a:t>
            </a:r>
            <a:r>
              <a:rPr lang="tr-TR" dirty="0" smtClean="0">
                <a:solidFill>
                  <a:prstClr val="white"/>
                </a:solidFill>
              </a:rPr>
              <a:t>, özellikle </a:t>
            </a:r>
            <a:r>
              <a:rPr lang="tr-TR" dirty="0">
                <a:solidFill>
                  <a:prstClr val="white"/>
                </a:solidFill>
              </a:rPr>
              <a:t>yaşlanan öğretmen iş gücüne sahip olan ve öğretmen tedarikini artırma </a:t>
            </a:r>
            <a:r>
              <a:rPr lang="tr-TR" dirty="0" smtClean="0">
                <a:solidFill>
                  <a:prstClr val="white"/>
                </a:solidFill>
              </a:rPr>
              <a:t>yoluna giden </a:t>
            </a:r>
            <a:r>
              <a:rPr lang="tr-TR" dirty="0">
                <a:solidFill>
                  <a:prstClr val="white"/>
                </a:solidFill>
              </a:rPr>
              <a:t>ülkeler, daha cazip göreve başlama maaşları ile birlikte kariyer </a:t>
            </a:r>
            <a:r>
              <a:rPr lang="tr-TR" dirty="0" smtClean="0">
                <a:solidFill>
                  <a:prstClr val="white"/>
                </a:solidFill>
              </a:rPr>
              <a:t>imkânları da </a:t>
            </a:r>
            <a:r>
              <a:rPr lang="tr-TR" dirty="0">
                <a:solidFill>
                  <a:prstClr val="white"/>
                </a:solidFill>
              </a:rPr>
              <a:t>sunmalıdırlar. Ne var ki, iyi nitelikleri olan öğretmen iş gücünü sağlamak için </a:t>
            </a:r>
            <a:r>
              <a:rPr lang="tr-TR" dirty="0" smtClean="0">
                <a:solidFill>
                  <a:prstClr val="white"/>
                </a:solidFill>
              </a:rPr>
              <a:t>de sadece </a:t>
            </a:r>
            <a:r>
              <a:rPr lang="tr-TR" dirty="0">
                <a:solidFill>
                  <a:prstClr val="white"/>
                </a:solidFill>
              </a:rPr>
              <a:t>en yeterli ve nitelikli öğretmenleri istihdam etmek değil, aynı zamanda </a:t>
            </a:r>
            <a:r>
              <a:rPr lang="tr-TR" dirty="0" smtClean="0">
                <a:solidFill>
                  <a:prstClr val="white"/>
                </a:solidFill>
              </a:rPr>
              <a:t>etkili öğretmenleri </a:t>
            </a:r>
            <a:r>
              <a:rPr lang="tr-TR" dirty="0">
                <a:solidFill>
                  <a:prstClr val="white"/>
                </a:solidFill>
              </a:rPr>
              <a:t>sistem içinde tutabilmek </a:t>
            </a:r>
            <a:r>
              <a:rPr lang="tr-TR" dirty="0" smtClean="0">
                <a:solidFill>
                  <a:prstClr val="white"/>
                </a:solidFill>
              </a:rPr>
              <a:t>gerekmektedir.</a:t>
            </a:r>
            <a:endParaRPr lang="tr-TR" dirty="0">
              <a:solidFill>
                <a:prstClr val="white"/>
              </a:solidFill>
            </a:endParaRPr>
          </a:p>
          <a:p>
            <a:pPr marL="285750" lvl="0" indent="-285750" algn="just">
              <a:lnSpc>
                <a:spcPct val="90000"/>
              </a:lnSpc>
              <a:buFont typeface="Wingdings" panose="05000000000000000000" pitchFamily="2" charset="2"/>
              <a:buChar char="v"/>
            </a:pPr>
            <a:endParaRPr lang="tr-TR" dirty="0">
              <a:solidFill>
                <a:prstClr val="white"/>
              </a:solidFill>
            </a:endParaRPr>
          </a:p>
          <a:p>
            <a:pPr marL="285750" lvl="0" indent="-285750" algn="just">
              <a:lnSpc>
                <a:spcPct val="90000"/>
              </a:lnSpc>
              <a:buFont typeface="Wingdings" panose="05000000000000000000" pitchFamily="2" charset="2"/>
              <a:buChar char="v"/>
            </a:pPr>
            <a:r>
              <a:rPr lang="tr-TR" dirty="0" smtClean="0">
                <a:solidFill>
                  <a:prstClr val="white"/>
                </a:solidFill>
              </a:rPr>
              <a:t>	Maaş </a:t>
            </a:r>
            <a:r>
              <a:rPr lang="tr-TR" dirty="0">
                <a:solidFill>
                  <a:prstClr val="white"/>
                </a:solidFill>
              </a:rPr>
              <a:t>ve çalışma koşullarının iyileştirilmesiyle, doğru nitelikte daha çok </a:t>
            </a:r>
            <a:r>
              <a:rPr lang="tr-TR" dirty="0" smtClean="0">
                <a:solidFill>
                  <a:prstClr val="white"/>
                </a:solidFill>
              </a:rPr>
              <a:t>sayıda insanın </a:t>
            </a:r>
            <a:r>
              <a:rPr lang="tr-TR" dirty="0">
                <a:solidFill>
                  <a:prstClr val="white"/>
                </a:solidFill>
              </a:rPr>
              <a:t>mesleğe karşı ilgi duymalarını teşvik etmek gerekmektedir. En iyi ve </a:t>
            </a:r>
            <a:r>
              <a:rPr lang="tr-TR" dirty="0" smtClean="0">
                <a:solidFill>
                  <a:prstClr val="white"/>
                </a:solidFill>
              </a:rPr>
              <a:t>başarılı öğretmenleri </a:t>
            </a:r>
            <a:r>
              <a:rPr lang="tr-TR" dirty="0">
                <a:solidFill>
                  <a:prstClr val="white"/>
                </a:solidFill>
              </a:rPr>
              <a:t>istihdam edebilmek için, öğretmenliğin yüksek statüde bir </a:t>
            </a:r>
            <a:r>
              <a:rPr lang="tr-TR" dirty="0" smtClean="0">
                <a:solidFill>
                  <a:prstClr val="white"/>
                </a:solidFill>
              </a:rPr>
              <a:t>meslek haline </a:t>
            </a:r>
            <a:r>
              <a:rPr lang="tr-TR" dirty="0">
                <a:solidFill>
                  <a:prstClr val="white"/>
                </a:solidFill>
              </a:rPr>
              <a:t>getirilmesi gerekmekle birlikte, öğretmenlerin sosyal statülerine nelerin </a:t>
            </a:r>
            <a:r>
              <a:rPr lang="tr-TR" dirty="0" smtClean="0">
                <a:solidFill>
                  <a:prstClr val="white"/>
                </a:solidFill>
              </a:rPr>
              <a:t>katkı sağlayacağının </a:t>
            </a:r>
            <a:r>
              <a:rPr lang="tr-TR" dirty="0">
                <a:solidFill>
                  <a:prstClr val="white"/>
                </a:solidFill>
              </a:rPr>
              <a:t>daha iyi anlaşılması gerekmektedir. Bununla birlikte, tek başına </a:t>
            </a:r>
            <a:r>
              <a:rPr lang="tr-TR" dirty="0" smtClean="0">
                <a:solidFill>
                  <a:prstClr val="white"/>
                </a:solidFill>
              </a:rPr>
              <a:t>ücret ve </a:t>
            </a:r>
            <a:r>
              <a:rPr lang="tr-TR" dirty="0">
                <a:solidFill>
                  <a:prstClr val="white"/>
                </a:solidFill>
              </a:rPr>
              <a:t>çalışma şartlarını iyileştirmek, öğretmenin statü sorununu çözmeyecektir. </a:t>
            </a:r>
            <a:r>
              <a:rPr lang="tr-TR" dirty="0" smtClean="0">
                <a:solidFill>
                  <a:prstClr val="white"/>
                </a:solidFill>
              </a:rPr>
              <a:t>Öğretmenlik kültürel </a:t>
            </a:r>
            <a:r>
              <a:rPr lang="tr-TR" dirty="0">
                <a:solidFill>
                  <a:prstClr val="white"/>
                </a:solidFill>
              </a:rPr>
              <a:t>olarak değerlenmediği sürece, daha iyi ücretleri teşvik etmenin </a:t>
            </a:r>
            <a:r>
              <a:rPr lang="tr-TR" dirty="0" smtClean="0">
                <a:solidFill>
                  <a:prstClr val="white"/>
                </a:solidFill>
              </a:rPr>
              <a:t>yeterli olmayacağını </a:t>
            </a:r>
            <a:r>
              <a:rPr lang="tr-TR" dirty="0">
                <a:solidFill>
                  <a:prstClr val="white"/>
                </a:solidFill>
              </a:rPr>
              <a:t>kabul etmek gerekmektedir.</a:t>
            </a:r>
            <a:endParaRPr kumimoji="0" lang="tr-TR"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386" name="Right Arrow 385">
            <a:hlinkClick r:id="" action="ppaction://hlinkshowjump?jump=nextslide"/>
          </p:cNvPr>
          <p:cNvSpPr/>
          <p:nvPr/>
        </p:nvSpPr>
        <p:spPr>
          <a:xfrm>
            <a:off x="10907963" y="518238"/>
            <a:ext cx="978408" cy="484632"/>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39221117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84"/>
                                        </p:tgtEl>
                                        <p:attrNameLst>
                                          <p:attrName>style.visibility</p:attrName>
                                        </p:attrNameLst>
                                      </p:cBhvr>
                                      <p:to>
                                        <p:strVal val="visible"/>
                                      </p:to>
                                    </p:set>
                                    <p:animEffect transition="in" filter="fade">
                                      <p:cBhvr>
                                        <p:cTn id="11" dur="1000"/>
                                        <p:tgtEl>
                                          <p:spTgt spid="384"/>
                                        </p:tgtEl>
                                      </p:cBhvr>
                                    </p:animEffect>
                                    <p:anim calcmode="lin" valueType="num">
                                      <p:cBhvr>
                                        <p:cTn id="12" dur="1000" fill="hold"/>
                                        <p:tgtEl>
                                          <p:spTgt spid="384"/>
                                        </p:tgtEl>
                                        <p:attrNameLst>
                                          <p:attrName>ppt_x</p:attrName>
                                        </p:attrNameLst>
                                      </p:cBhvr>
                                      <p:tavLst>
                                        <p:tav tm="0">
                                          <p:val>
                                            <p:strVal val="#ppt_x"/>
                                          </p:val>
                                        </p:tav>
                                        <p:tav tm="100000">
                                          <p:val>
                                            <p:strVal val="#ppt_x"/>
                                          </p:val>
                                        </p:tav>
                                      </p:tavLst>
                                    </p:anim>
                                    <p:anim calcmode="lin" valueType="num">
                                      <p:cBhvr>
                                        <p:cTn id="13" dur="900" decel="100000" fill="hold"/>
                                        <p:tgtEl>
                                          <p:spTgt spid="38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8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err="1"/>
              <a:t>Dünya</a:t>
            </a:r>
            <a:r>
              <a:rPr lang="en-US" sz="4000" dirty="0"/>
              <a:t> </a:t>
            </a:r>
            <a:r>
              <a:rPr lang="en-US" sz="4000" dirty="0" err="1"/>
              <a:t>Ölçeğinde</a:t>
            </a:r>
            <a:r>
              <a:rPr lang="en-US" sz="4000" dirty="0"/>
              <a:t> </a:t>
            </a:r>
            <a:r>
              <a:rPr lang="tr-TR" sz="4000" dirty="0" smtClean="0"/>
              <a:t/>
            </a:r>
            <a:br>
              <a:rPr lang="tr-TR" sz="4000" dirty="0" smtClean="0"/>
            </a:br>
            <a:r>
              <a:rPr lang="en-US" sz="4000" dirty="0" err="1" smtClean="0"/>
              <a:t>Öğretmenlerin</a:t>
            </a:r>
            <a:r>
              <a:rPr lang="en-US" sz="4000" dirty="0" smtClean="0"/>
              <a:t> </a:t>
            </a:r>
            <a:r>
              <a:rPr lang="en-US" sz="4000" dirty="0" err="1"/>
              <a:t>Saygınlık</a:t>
            </a:r>
            <a:r>
              <a:rPr lang="en-US" sz="4000" dirty="0"/>
              <a:t> </a:t>
            </a:r>
            <a:r>
              <a:rPr lang="en-US" sz="4000" dirty="0" err="1"/>
              <a:t>Statüsü</a:t>
            </a:r>
            <a:r>
              <a:rPr lang="en-US" sz="4000" dirty="0"/>
              <a:t> </a:t>
            </a:r>
            <a:r>
              <a:rPr lang="en-US" sz="4000" dirty="0" err="1"/>
              <a:t>ve</a:t>
            </a:r>
            <a:r>
              <a:rPr lang="en-US" sz="4000" dirty="0"/>
              <a:t> </a:t>
            </a:r>
            <a:r>
              <a:rPr lang="en-US" sz="4000" dirty="0" err="1"/>
              <a:t>Özlük</a:t>
            </a:r>
            <a:r>
              <a:rPr lang="en-US" sz="4000" dirty="0"/>
              <a:t> </a:t>
            </a:r>
            <a:r>
              <a:rPr lang="en-US" sz="4000" dirty="0" err="1"/>
              <a:t>Hakları</a:t>
            </a:r>
            <a:endParaRPr lang="en-US" sz="4000" dirty="0"/>
          </a:p>
        </p:txBody>
      </p:sp>
      <p:sp>
        <p:nvSpPr>
          <p:cNvPr id="4" name="Right Arrow 3">
            <a:hlinkClick r:id="" action="ppaction://hlinkshowjump?jump=endshow"/>
          </p:cNvPr>
          <p:cNvSpPr/>
          <p:nvPr/>
        </p:nvSpPr>
        <p:spPr>
          <a:xfrm>
            <a:off x="10688471" y="4941168"/>
            <a:ext cx="978408" cy="484632"/>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orbel"/>
              <a:ea typeface="+mn-ea"/>
              <a:cs typeface="+mn-cs"/>
            </a:endParaRPr>
          </a:p>
        </p:txBody>
      </p:sp>
      <p:sp>
        <p:nvSpPr>
          <p:cNvPr id="3" name="TextBox 2"/>
          <p:cNvSpPr txBox="1"/>
          <p:nvPr/>
        </p:nvSpPr>
        <p:spPr>
          <a:xfrm>
            <a:off x="1629916" y="4957467"/>
            <a:ext cx="5353453" cy="341632"/>
          </a:xfrm>
          <a:prstGeom prst="rect">
            <a:avLst/>
          </a:prstGeom>
          <a:noFill/>
        </p:spPr>
        <p:txBody>
          <a:bodyPr wrap="none" rtlCol="0">
            <a:spAutoFit/>
          </a:bodyPr>
          <a:lstStyle/>
          <a:p>
            <a:pPr>
              <a:lnSpc>
                <a:spcPct val="90000"/>
              </a:lnSpc>
            </a:pPr>
            <a:r>
              <a:rPr lang="tr-TR" dirty="0"/>
              <a:t>Makale Yazarı : Süleyman Davut Göker / Yüksel Gündüz</a:t>
            </a:r>
          </a:p>
        </p:txBody>
      </p:sp>
      <p:sp>
        <p:nvSpPr>
          <p:cNvPr id="5" name="TextBox 4"/>
          <p:cNvSpPr txBox="1"/>
          <p:nvPr/>
        </p:nvSpPr>
        <p:spPr>
          <a:xfrm>
            <a:off x="1612686" y="5342934"/>
            <a:ext cx="3709349" cy="341632"/>
          </a:xfrm>
          <a:prstGeom prst="rect">
            <a:avLst/>
          </a:prstGeom>
          <a:noFill/>
        </p:spPr>
        <p:txBody>
          <a:bodyPr wrap="none" rtlCol="0">
            <a:spAutoFit/>
          </a:bodyPr>
          <a:lstStyle/>
          <a:p>
            <a:pPr>
              <a:lnSpc>
                <a:spcPct val="90000"/>
              </a:lnSpc>
            </a:pPr>
            <a:r>
              <a:rPr lang="tr-TR" dirty="0" smtClean="0"/>
              <a:t>Sunu Hazırlama : www.mebders.com</a:t>
            </a:r>
            <a:endParaRPr lang="tr-TR" dirty="0"/>
          </a:p>
        </p:txBody>
      </p:sp>
    </p:spTree>
    <p:extLst>
      <p:ext uri="{BB962C8B-B14F-4D97-AF65-F5344CB8AC3E}">
        <p14:creationId xmlns:p14="http://schemas.microsoft.com/office/powerpoint/2010/main" val="141176887"/>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82" y="98666"/>
            <a:ext cx="9143998" cy="1020762"/>
          </a:xfrm>
        </p:spPr>
        <p:txBody>
          <a:bodyPr/>
          <a:lstStyle/>
          <a:p>
            <a:r>
              <a:rPr lang="tr-TR" dirty="0" smtClean="0"/>
              <a:t>Giriş</a:t>
            </a:r>
            <a:endParaRPr lang="en-US" dirty="0"/>
          </a:p>
        </p:txBody>
      </p:sp>
      <p:grpSp>
        <p:nvGrpSpPr>
          <p:cNvPr id="5" name="frame" descr="Box graphic"/>
          <p:cNvGrpSpPr/>
          <p:nvPr/>
        </p:nvGrpSpPr>
        <p:grpSpPr bwMode="invGray">
          <a:xfrm>
            <a:off x="252797" y="1988841"/>
            <a:ext cx="5256584" cy="3600400"/>
            <a:chOff x="4417839" y="1630821"/>
            <a:chExt cx="6291028" cy="4575885"/>
          </a:xfrm>
        </p:grpSpPr>
        <p:grpSp>
          <p:nvGrpSpPr>
            <p:cNvPr id="7" name="Group 6"/>
            <p:cNvGrpSpPr/>
            <p:nvPr/>
          </p:nvGrpSpPr>
          <p:grpSpPr bwMode="invGray">
            <a:xfrm>
              <a:off x="5414491" y="1630821"/>
              <a:ext cx="5294376" cy="4114800"/>
              <a:chOff x="3310555" y="716546"/>
              <a:chExt cx="5294376" cy="4114800"/>
            </a:xfrm>
          </p:grpSpPr>
          <p:grpSp>
            <p:nvGrpSpPr>
              <p:cNvPr id="159" name="Group 158"/>
              <p:cNvGrpSpPr/>
              <p:nvPr/>
            </p:nvGrpSpPr>
            <p:grpSpPr bwMode="invGray">
              <a:xfrm flipH="1">
                <a:off x="3310555" y="737968"/>
                <a:ext cx="5294376" cy="54864"/>
                <a:chOff x="1522413" y="1514475"/>
                <a:chExt cx="10569575" cy="64008"/>
              </a:xfrm>
              <a:solidFill>
                <a:schemeClr val="accent1"/>
              </a:solidFill>
            </p:grpSpPr>
            <p:sp>
              <p:nvSpPr>
                <p:cNvPr id="235" name="Freeform 23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23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23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160" name="Group 159"/>
              <p:cNvGrpSpPr/>
              <p:nvPr/>
            </p:nvGrpSpPr>
            <p:grpSpPr bwMode="invGray">
              <a:xfrm rot="16200000" flipH="1">
                <a:off x="6492229" y="2755658"/>
                <a:ext cx="4114800" cy="36576"/>
                <a:chOff x="1522413" y="1514475"/>
                <a:chExt cx="10569575" cy="64008"/>
              </a:xfrm>
              <a:solidFill>
                <a:schemeClr val="accent1"/>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8" name="Group 7"/>
            <p:cNvGrpSpPr/>
            <p:nvPr/>
          </p:nvGrpSpPr>
          <p:grpSpPr bwMode="invGray">
            <a:xfrm rot="10800000">
              <a:off x="4417839" y="2091906"/>
              <a:ext cx="5294376" cy="4114800"/>
              <a:chOff x="3310555" y="716546"/>
              <a:chExt cx="5294376" cy="4114800"/>
            </a:xfrm>
          </p:grpSpPr>
          <p:grpSp>
            <p:nvGrpSpPr>
              <p:cNvPr id="9" name="Group 8"/>
              <p:cNvGrpSpPr/>
              <p:nvPr/>
            </p:nvGrpSpPr>
            <p:grpSpPr bwMode="invGray">
              <a:xfrm flipH="1">
                <a:off x="3310555" y="737968"/>
                <a:ext cx="5294376" cy="54864"/>
                <a:chOff x="1522413" y="1514475"/>
                <a:chExt cx="10569575" cy="64008"/>
              </a:xfrm>
              <a:solidFill>
                <a:schemeClr val="accent1"/>
              </a:solidFill>
            </p:grpSpPr>
            <p:sp>
              <p:nvSpPr>
                <p:cNvPr id="85" name="Freeform 8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 name="Freeform 8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 name="Freeform 8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10" name="Group 9"/>
              <p:cNvGrpSpPr/>
              <p:nvPr/>
            </p:nvGrpSpPr>
            <p:grpSpPr bwMode="invGray">
              <a:xfrm rot="16200000" flipH="1">
                <a:off x="6492229" y="2755658"/>
                <a:ext cx="4114800" cy="36576"/>
                <a:chOff x="1522413" y="1514475"/>
                <a:chExt cx="10569575" cy="64008"/>
              </a:xfrm>
              <a:solidFill>
                <a:schemeClr val="accent1"/>
              </a:solidFill>
            </p:grpSpPr>
            <p:sp>
              <p:nvSpPr>
                <p:cNvPr id="11"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grpSp>
        <p:nvGrpSpPr>
          <p:cNvPr id="309" name="line" descr="Line graphic"/>
          <p:cNvGrpSpPr/>
          <p:nvPr/>
        </p:nvGrpSpPr>
        <p:grpSpPr bwMode="invGray">
          <a:xfrm>
            <a:off x="688144" y="1196138"/>
            <a:ext cx="10569575" cy="64008"/>
            <a:chOff x="1522413" y="1514475"/>
            <a:chExt cx="10569575" cy="64008"/>
          </a:xfrm>
        </p:grpSpPr>
        <p:sp>
          <p:nvSpPr>
            <p:cNvPr id="310"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1"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2"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84" name="TextBox 383"/>
          <p:cNvSpPr txBox="1"/>
          <p:nvPr/>
        </p:nvSpPr>
        <p:spPr>
          <a:xfrm>
            <a:off x="5751539" y="1484784"/>
            <a:ext cx="6319537" cy="5161413"/>
          </a:xfrm>
          <a:prstGeom prst="rect">
            <a:avLst/>
          </a:prstGeom>
          <a:gradFill flip="none" rotWithShape="1">
            <a:gsLst>
              <a:gs pos="0">
                <a:schemeClr val="dk1">
                  <a:lumMod val="59000"/>
                </a:schemeClr>
              </a:gs>
              <a:gs pos="46000">
                <a:schemeClr val="dk1">
                  <a:lumMod val="97000"/>
                  <a:lumOff val="3000"/>
                </a:schemeClr>
              </a:gs>
              <a:gs pos="100000">
                <a:schemeClr val="dk1">
                  <a:lumMod val="60000"/>
                  <a:lumOff val="40000"/>
                </a:schemeClr>
              </a:gs>
            </a:gsLst>
            <a:lin ang="16200000" scaled="1"/>
            <a:tileRect/>
          </a:gra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wrap="square" rtlCol="0">
            <a:spAutoFit/>
          </a:bodyPr>
          <a:lstStyle/>
          <a:p>
            <a:pPr algn="just">
              <a:lnSpc>
                <a:spcPct val="90000"/>
              </a:lnSpc>
            </a:pPr>
            <a:r>
              <a:rPr lang="tr-TR" dirty="0" smtClean="0"/>
              <a:t>	Öğretmenlik </a:t>
            </a:r>
            <a:r>
              <a:rPr lang="tr-TR" dirty="0"/>
              <a:t>çok eski bir uğraşı alanı olmasına karşın, bir meslek olarak kabul </a:t>
            </a:r>
            <a:r>
              <a:rPr lang="tr-TR" dirty="0" smtClean="0"/>
              <a:t>görmesi oldukça </a:t>
            </a:r>
            <a:r>
              <a:rPr lang="tr-TR" dirty="0"/>
              <a:t>yenidir. Yapılan bir işin meslek olarak kabul edilebilmesi için, mesleğin</a:t>
            </a:r>
            <a:r>
              <a:rPr lang="tr-TR" dirty="0" smtClean="0"/>
              <a:t>, tanımlanmış </a:t>
            </a:r>
            <a:r>
              <a:rPr lang="tr-TR" dirty="0"/>
              <a:t>bir alanda hizmet vermesi, uzmanlık bilgisini ve örgün eğitimden </a:t>
            </a:r>
            <a:r>
              <a:rPr lang="tr-TR" dirty="0" smtClean="0"/>
              <a:t>geçmeyi gerektirmesi</a:t>
            </a:r>
            <a:r>
              <a:rPr lang="tr-TR" dirty="0"/>
              <a:t>, belli bir kültüre sahip olması, </a:t>
            </a:r>
            <a:r>
              <a:rPr lang="tr-TR" dirty="0" smtClean="0"/>
              <a:t>mesleki kuruluşlarının </a:t>
            </a:r>
            <a:r>
              <a:rPr lang="tr-TR" dirty="0"/>
              <a:t>bulunması, </a:t>
            </a:r>
            <a:r>
              <a:rPr lang="tr-TR" dirty="0" smtClean="0"/>
              <a:t>giriş denetiminin </a:t>
            </a:r>
            <a:r>
              <a:rPr lang="tr-TR" dirty="0"/>
              <a:t>olması, belli ahlaki değerlerinin bulunması ve mesleğin toplumca </a:t>
            </a:r>
            <a:r>
              <a:rPr lang="tr-TR" dirty="0" smtClean="0"/>
              <a:t>tanınması gerekmektedir </a:t>
            </a:r>
            <a:r>
              <a:rPr lang="tr-TR" dirty="0"/>
              <a:t>. </a:t>
            </a:r>
            <a:endParaRPr lang="tr-TR" dirty="0" smtClean="0"/>
          </a:p>
          <a:p>
            <a:pPr algn="just">
              <a:lnSpc>
                <a:spcPct val="90000"/>
              </a:lnSpc>
            </a:pPr>
            <a:r>
              <a:rPr lang="tr-TR" dirty="0"/>
              <a:t>	</a:t>
            </a:r>
            <a:r>
              <a:rPr lang="tr-TR" dirty="0" smtClean="0"/>
              <a:t>Bu </a:t>
            </a:r>
            <a:r>
              <a:rPr lang="tr-TR" dirty="0"/>
              <a:t>nitelikler öğretmenlik mesleği ile örtüşmektedir</a:t>
            </a:r>
            <a:r>
              <a:rPr lang="tr-TR" dirty="0" smtClean="0"/>
              <a:t>. Günümüzde </a:t>
            </a:r>
            <a:r>
              <a:rPr lang="tr-TR" dirty="0"/>
              <a:t>öğretmenlik mesleği, eğitim sektörüyle ilgili olan sosyal, kültürel, ekonomik</a:t>
            </a:r>
            <a:r>
              <a:rPr lang="tr-TR" dirty="0" smtClean="0"/>
              <a:t>, bilimsel </a:t>
            </a:r>
            <a:r>
              <a:rPr lang="tr-TR" dirty="0"/>
              <a:t>ve teknolojik boyutlara sahip, alanda özel uzmanlık bilgi ve </a:t>
            </a:r>
            <a:r>
              <a:rPr lang="tr-TR" dirty="0" smtClean="0"/>
              <a:t>becerisini temel </a:t>
            </a:r>
            <a:r>
              <a:rPr lang="tr-TR" dirty="0"/>
              <a:t>alan akademik çalışma ve mesleki formasyonu gerektiren, profesyonel </a:t>
            </a:r>
            <a:r>
              <a:rPr lang="tr-TR" dirty="0" smtClean="0"/>
              <a:t>statüde uğraşı </a:t>
            </a:r>
            <a:r>
              <a:rPr lang="tr-TR" dirty="0"/>
              <a:t>alanı olarak görülmektedir. </a:t>
            </a:r>
            <a:endParaRPr lang="tr-TR" dirty="0" smtClean="0"/>
          </a:p>
          <a:p>
            <a:pPr algn="just">
              <a:lnSpc>
                <a:spcPct val="90000"/>
              </a:lnSpc>
            </a:pPr>
            <a:r>
              <a:rPr lang="tr-TR" sz="2400" dirty="0"/>
              <a:t>	</a:t>
            </a:r>
            <a:r>
              <a:rPr lang="tr-TR" dirty="0" smtClean="0"/>
              <a:t>Bu </a:t>
            </a:r>
            <a:r>
              <a:rPr lang="tr-TR" dirty="0"/>
              <a:t>bağlamda öğretmenlik, devletin eğitim, öğretim ve bununla ilgili olarak yönetim görevlerini üzerine alan</a:t>
            </a:r>
          </a:p>
          <a:p>
            <a:pPr algn="just">
              <a:lnSpc>
                <a:spcPct val="90000"/>
              </a:lnSpc>
            </a:pPr>
            <a:r>
              <a:rPr lang="tr-TR" dirty="0"/>
              <a:t>bir ihtisas mesleğidir. Bir ülkede öğretmenliğin meslek oluşu, devletin öğretmen </a:t>
            </a:r>
            <a:r>
              <a:rPr lang="tr-TR" dirty="0" smtClean="0"/>
              <a:t>için yetişme </a:t>
            </a:r>
            <a:r>
              <a:rPr lang="tr-TR" dirty="0"/>
              <a:t>ve çalışma ölçütleri koymasıyla başlar. Bu </a:t>
            </a:r>
            <a:r>
              <a:rPr lang="tr-TR" dirty="0" smtClean="0"/>
              <a:t>anlamda öğretmenlik </a:t>
            </a:r>
            <a:r>
              <a:rPr lang="tr-TR" dirty="0"/>
              <a:t>mesleği özellikle gelişmiş ülkelerde profesyonel bir meslek niteliğine kavuşmuştur.</a:t>
            </a:r>
          </a:p>
        </p:txBody>
      </p:sp>
      <p:pic>
        <p:nvPicPr>
          <p:cNvPr id="385" name="Picture 38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2995" y="2200248"/>
            <a:ext cx="4894984" cy="3172968"/>
          </a:xfrm>
          <a:prstGeom prst="rect">
            <a:avLst/>
          </a:prstGeom>
          <a:ln>
            <a:noFill/>
          </a:ln>
          <a:effectLst>
            <a:outerShdw blurRad="190500" algn="tl" rotWithShape="0">
              <a:srgbClr val="000000">
                <a:alpha val="70000"/>
              </a:srgbClr>
            </a:outerShdw>
          </a:effectLst>
        </p:spPr>
      </p:pic>
      <p:sp>
        <p:nvSpPr>
          <p:cNvPr id="386" name="Right Arrow 385">
            <a:hlinkClick r:id="" action="ppaction://hlinkshowjump?jump=nextslide"/>
          </p:cNvPr>
          <p:cNvSpPr/>
          <p:nvPr/>
        </p:nvSpPr>
        <p:spPr>
          <a:xfrm>
            <a:off x="10907963" y="518238"/>
            <a:ext cx="978408" cy="484632"/>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17973041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85"/>
                                        </p:tgtEl>
                                        <p:attrNameLst>
                                          <p:attrName>style.visibility</p:attrName>
                                        </p:attrNameLst>
                                      </p:cBhvr>
                                      <p:to>
                                        <p:strVal val="visible"/>
                                      </p:to>
                                    </p:set>
                                    <p:animEffect transition="in" filter="strips(downLeft)">
                                      <p:cBhvr>
                                        <p:cTn id="7" dur="500"/>
                                        <p:tgtEl>
                                          <p:spTgt spid="385"/>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384"/>
                                        </p:tgtEl>
                                        <p:attrNameLst>
                                          <p:attrName>style.visibility</p:attrName>
                                        </p:attrNameLst>
                                      </p:cBhvr>
                                      <p:to>
                                        <p:strVal val="visible"/>
                                      </p:to>
                                    </p:set>
                                    <p:animEffect transition="in" filter="fade">
                                      <p:cBhvr>
                                        <p:cTn id="15" dur="1000"/>
                                        <p:tgtEl>
                                          <p:spTgt spid="384"/>
                                        </p:tgtEl>
                                      </p:cBhvr>
                                    </p:animEffect>
                                    <p:anim calcmode="lin" valueType="num">
                                      <p:cBhvr>
                                        <p:cTn id="16" dur="1000" fill="hold"/>
                                        <p:tgtEl>
                                          <p:spTgt spid="384"/>
                                        </p:tgtEl>
                                        <p:attrNameLst>
                                          <p:attrName>ppt_x</p:attrName>
                                        </p:attrNameLst>
                                      </p:cBhvr>
                                      <p:tavLst>
                                        <p:tav tm="0">
                                          <p:val>
                                            <p:strVal val="#ppt_x"/>
                                          </p:val>
                                        </p:tav>
                                        <p:tav tm="100000">
                                          <p:val>
                                            <p:strVal val="#ppt_x"/>
                                          </p:val>
                                        </p:tav>
                                      </p:tavLst>
                                    </p:anim>
                                    <p:anim calcmode="lin" valueType="num">
                                      <p:cBhvr>
                                        <p:cTn id="17" dur="1000" fill="hold"/>
                                        <p:tgtEl>
                                          <p:spTgt spid="3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82" y="98666"/>
            <a:ext cx="9143998" cy="1020762"/>
          </a:xfrm>
        </p:spPr>
        <p:txBody>
          <a:bodyPr/>
          <a:lstStyle/>
          <a:p>
            <a:r>
              <a:rPr lang="en-US" sz="2500" dirty="0" err="1"/>
              <a:t>Dünya</a:t>
            </a:r>
            <a:r>
              <a:rPr lang="en-US" sz="2500" dirty="0"/>
              <a:t> </a:t>
            </a:r>
            <a:r>
              <a:rPr lang="en-US" sz="2500" dirty="0" err="1"/>
              <a:t>Ölçeğinde</a:t>
            </a:r>
            <a:r>
              <a:rPr lang="en-US" sz="2500" dirty="0"/>
              <a:t> </a:t>
            </a:r>
            <a:r>
              <a:rPr lang="tr-TR" sz="2500" dirty="0"/>
              <a:t/>
            </a:r>
            <a:br>
              <a:rPr lang="tr-TR" sz="2500" dirty="0"/>
            </a:br>
            <a:r>
              <a:rPr lang="en-US" sz="2500" dirty="0" err="1"/>
              <a:t>Öğretmenlerin</a:t>
            </a:r>
            <a:r>
              <a:rPr lang="en-US" sz="2500" dirty="0"/>
              <a:t> </a:t>
            </a:r>
            <a:r>
              <a:rPr lang="en-US" sz="2500" dirty="0" err="1"/>
              <a:t>Saygınlık</a:t>
            </a:r>
            <a:r>
              <a:rPr lang="en-US" sz="2500" dirty="0"/>
              <a:t> </a:t>
            </a:r>
            <a:r>
              <a:rPr lang="en-US" sz="2500" dirty="0" err="1"/>
              <a:t>Statüsü</a:t>
            </a:r>
            <a:r>
              <a:rPr lang="en-US" sz="2500" dirty="0"/>
              <a:t> </a:t>
            </a:r>
            <a:r>
              <a:rPr lang="en-US" sz="2500" dirty="0" err="1"/>
              <a:t>ve</a:t>
            </a:r>
            <a:r>
              <a:rPr lang="en-US" sz="2500" dirty="0"/>
              <a:t> </a:t>
            </a:r>
            <a:r>
              <a:rPr lang="en-US" sz="2500" dirty="0" err="1"/>
              <a:t>Özlük</a:t>
            </a:r>
            <a:r>
              <a:rPr lang="en-US" sz="2500" dirty="0"/>
              <a:t> </a:t>
            </a:r>
            <a:r>
              <a:rPr lang="en-US" sz="2500" dirty="0" err="1"/>
              <a:t>Hakları</a:t>
            </a:r>
            <a:endParaRPr lang="en-US" sz="2500" dirty="0"/>
          </a:p>
        </p:txBody>
      </p:sp>
      <p:grpSp>
        <p:nvGrpSpPr>
          <p:cNvPr id="5" name="frame" descr="Box graphic"/>
          <p:cNvGrpSpPr/>
          <p:nvPr/>
        </p:nvGrpSpPr>
        <p:grpSpPr bwMode="invGray">
          <a:xfrm>
            <a:off x="6670476" y="1412776"/>
            <a:ext cx="5256584" cy="3600400"/>
            <a:chOff x="4417839" y="1630821"/>
            <a:chExt cx="6291028" cy="4575885"/>
          </a:xfrm>
        </p:grpSpPr>
        <p:grpSp>
          <p:nvGrpSpPr>
            <p:cNvPr id="7" name="Group 6"/>
            <p:cNvGrpSpPr/>
            <p:nvPr/>
          </p:nvGrpSpPr>
          <p:grpSpPr bwMode="invGray">
            <a:xfrm>
              <a:off x="5414491" y="1630821"/>
              <a:ext cx="5294376" cy="4114800"/>
              <a:chOff x="3310555" y="716546"/>
              <a:chExt cx="5294376" cy="4114800"/>
            </a:xfrm>
          </p:grpSpPr>
          <p:grpSp>
            <p:nvGrpSpPr>
              <p:cNvPr id="159" name="Group 158"/>
              <p:cNvGrpSpPr/>
              <p:nvPr/>
            </p:nvGrpSpPr>
            <p:grpSpPr bwMode="invGray">
              <a:xfrm flipH="1">
                <a:off x="3310555" y="737968"/>
                <a:ext cx="5294376" cy="54864"/>
                <a:chOff x="1522413" y="1514475"/>
                <a:chExt cx="10569575" cy="64008"/>
              </a:xfrm>
              <a:solidFill>
                <a:schemeClr val="accent1"/>
              </a:solidFill>
            </p:grpSpPr>
            <p:sp>
              <p:nvSpPr>
                <p:cNvPr id="235" name="Freeform 23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6" name="Freeform 23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7" name="Freeform 23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nvGrpSpPr>
              <p:cNvPr id="160" name="Group 159"/>
              <p:cNvGrpSpPr/>
              <p:nvPr/>
            </p:nvGrpSpPr>
            <p:grpSpPr bwMode="invGray">
              <a:xfrm rot="16200000" flipH="1">
                <a:off x="6492229" y="2755658"/>
                <a:ext cx="4114800" cy="36576"/>
                <a:chOff x="1522413" y="1514475"/>
                <a:chExt cx="10569575" cy="64008"/>
              </a:xfrm>
              <a:solidFill>
                <a:schemeClr val="accent1"/>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grpSp>
          <p:nvGrpSpPr>
            <p:cNvPr id="8" name="Group 7"/>
            <p:cNvGrpSpPr/>
            <p:nvPr/>
          </p:nvGrpSpPr>
          <p:grpSpPr bwMode="invGray">
            <a:xfrm rot="10800000">
              <a:off x="4417839" y="2091906"/>
              <a:ext cx="5294376" cy="4114800"/>
              <a:chOff x="3310555" y="716546"/>
              <a:chExt cx="5294376" cy="4114800"/>
            </a:xfrm>
          </p:grpSpPr>
          <p:grpSp>
            <p:nvGrpSpPr>
              <p:cNvPr id="9" name="Group 8"/>
              <p:cNvGrpSpPr/>
              <p:nvPr/>
            </p:nvGrpSpPr>
            <p:grpSpPr bwMode="invGray">
              <a:xfrm flipH="1">
                <a:off x="3310555" y="737968"/>
                <a:ext cx="5294376" cy="54864"/>
                <a:chOff x="1522413" y="1514475"/>
                <a:chExt cx="10569575" cy="64008"/>
              </a:xfrm>
              <a:solidFill>
                <a:schemeClr val="accent1"/>
              </a:solidFill>
            </p:grpSpPr>
            <p:sp>
              <p:nvSpPr>
                <p:cNvPr id="85" name="Freeform 8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6" name="Freeform 8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7" name="Freeform 8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nvGrpSpPr>
              <p:cNvPr id="10" name="Group 9"/>
              <p:cNvGrpSpPr/>
              <p:nvPr/>
            </p:nvGrpSpPr>
            <p:grpSpPr bwMode="invGray">
              <a:xfrm rot="16200000" flipH="1">
                <a:off x="6492229" y="2755658"/>
                <a:ext cx="4114800" cy="36576"/>
                <a:chOff x="1522413" y="1514475"/>
                <a:chExt cx="10569575" cy="64008"/>
              </a:xfrm>
              <a:solidFill>
                <a:schemeClr val="accent1"/>
              </a:solidFill>
            </p:grpSpPr>
            <p:sp>
              <p:nvSpPr>
                <p:cNvPr id="11"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grpSp>
      <p:grpSp>
        <p:nvGrpSpPr>
          <p:cNvPr id="309" name="line" descr="Line graphic"/>
          <p:cNvGrpSpPr/>
          <p:nvPr/>
        </p:nvGrpSpPr>
        <p:grpSpPr bwMode="invGray">
          <a:xfrm>
            <a:off x="688144" y="1196138"/>
            <a:ext cx="10569575" cy="64008"/>
            <a:chOff x="1522413" y="1514475"/>
            <a:chExt cx="10569575" cy="64008"/>
          </a:xfrm>
        </p:grpSpPr>
        <p:sp>
          <p:nvSpPr>
            <p:cNvPr id="310"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1"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2"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sp>
        <p:nvSpPr>
          <p:cNvPr id="384" name="TextBox 383"/>
          <p:cNvSpPr txBox="1"/>
          <p:nvPr/>
        </p:nvSpPr>
        <p:spPr>
          <a:xfrm>
            <a:off x="117748" y="1341748"/>
            <a:ext cx="6450203" cy="5327612"/>
          </a:xfrm>
          <a:prstGeom prst="rect">
            <a:avLst/>
          </a:prstGeom>
          <a:gradFill flip="none" rotWithShape="1">
            <a:gsLst>
              <a:gs pos="0">
                <a:schemeClr val="dk1">
                  <a:lumMod val="59000"/>
                </a:schemeClr>
              </a:gs>
              <a:gs pos="46000">
                <a:schemeClr val="dk1">
                  <a:lumMod val="97000"/>
                  <a:lumOff val="3000"/>
                </a:schemeClr>
              </a:gs>
              <a:gs pos="100000">
                <a:schemeClr val="dk1">
                  <a:lumMod val="60000"/>
                  <a:lumOff val="40000"/>
                </a:schemeClr>
              </a:gs>
            </a:gsLst>
            <a:lin ang="16200000" scaled="1"/>
            <a:tileRect/>
          </a:gra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wrap="square" rtlCol="0">
            <a:spAutoFit/>
          </a:bodyPr>
          <a:lstStyle/>
          <a:p>
            <a:pPr lvl="0" algn="just">
              <a:lnSpc>
                <a:spcPct val="90000"/>
              </a:lnSpc>
            </a:pPr>
            <a:r>
              <a:rPr lang="tr-TR" dirty="0">
                <a:solidFill>
                  <a:prstClr val="white"/>
                </a:solidFill>
              </a:rPr>
              <a:t>	Son yıllarda öğretmenlerin sahip olması gereken beceriler gittikçe genişlemektedir</a:t>
            </a:r>
            <a:r>
              <a:rPr lang="tr-TR" dirty="0" smtClean="0">
                <a:solidFill>
                  <a:prstClr val="white"/>
                </a:solidFill>
              </a:rPr>
              <a:t>. Geleneksel </a:t>
            </a:r>
            <a:r>
              <a:rPr lang="tr-TR" dirty="0">
                <a:solidFill>
                  <a:prstClr val="white"/>
                </a:solidFill>
              </a:rPr>
              <a:t>anlamda bilgi transferi gerçekleştirmenin yanı sıra, öğretmenler </a:t>
            </a:r>
            <a:r>
              <a:rPr lang="tr-TR" dirty="0" smtClean="0">
                <a:solidFill>
                  <a:prstClr val="white"/>
                </a:solidFill>
              </a:rPr>
              <a:t>günümüzde</a:t>
            </a:r>
            <a:r>
              <a:rPr lang="tr-TR" dirty="0">
                <a:solidFill>
                  <a:prstClr val="white"/>
                </a:solidFill>
              </a:rPr>
              <a:t>, teknoloji kullanmak, ekip halinde çalışmak, özel eğitim gereksinimleri </a:t>
            </a:r>
            <a:r>
              <a:rPr lang="tr-TR" dirty="0" smtClean="0">
                <a:solidFill>
                  <a:prstClr val="white"/>
                </a:solidFill>
              </a:rPr>
              <a:t>olan çocukların </a:t>
            </a:r>
            <a:r>
              <a:rPr lang="tr-TR" dirty="0">
                <a:solidFill>
                  <a:prstClr val="white"/>
                </a:solidFill>
              </a:rPr>
              <a:t>entegrasyonuna yardımcı olmak ve okul yönetimine katkıda </a:t>
            </a:r>
            <a:r>
              <a:rPr lang="tr-TR" dirty="0" smtClean="0">
                <a:solidFill>
                  <a:prstClr val="white"/>
                </a:solidFill>
              </a:rPr>
              <a:t>bulunmak gibi </a:t>
            </a:r>
            <a:r>
              <a:rPr lang="tr-TR" dirty="0">
                <a:solidFill>
                  <a:prstClr val="white"/>
                </a:solidFill>
              </a:rPr>
              <a:t>fazladan birçok görevi yerine getirmek zorundadırlar. </a:t>
            </a:r>
            <a:endParaRPr lang="tr-TR" dirty="0" smtClean="0">
              <a:solidFill>
                <a:prstClr val="white"/>
              </a:solidFill>
            </a:endParaRPr>
          </a:p>
          <a:p>
            <a:pPr lvl="0" algn="just">
              <a:lnSpc>
                <a:spcPct val="90000"/>
              </a:lnSpc>
            </a:pPr>
            <a:r>
              <a:rPr lang="tr-TR" dirty="0">
                <a:solidFill>
                  <a:prstClr val="white"/>
                </a:solidFill>
              </a:rPr>
              <a:t>	</a:t>
            </a:r>
            <a:endParaRPr lang="tr-TR" dirty="0" smtClean="0">
              <a:solidFill>
                <a:prstClr val="white"/>
              </a:solidFill>
            </a:endParaRPr>
          </a:p>
          <a:p>
            <a:pPr lvl="0" algn="just">
              <a:lnSpc>
                <a:spcPct val="90000"/>
              </a:lnSpc>
            </a:pPr>
            <a:r>
              <a:rPr lang="tr-TR" dirty="0">
                <a:solidFill>
                  <a:prstClr val="white"/>
                </a:solidFill>
              </a:rPr>
              <a:t>	</a:t>
            </a:r>
            <a:r>
              <a:rPr lang="tr-TR" dirty="0" smtClean="0">
                <a:solidFill>
                  <a:prstClr val="white"/>
                </a:solidFill>
              </a:rPr>
              <a:t>Bununla </a:t>
            </a:r>
            <a:r>
              <a:rPr lang="tr-TR" dirty="0">
                <a:solidFill>
                  <a:prstClr val="white"/>
                </a:solidFill>
              </a:rPr>
              <a:t>birlikte, </a:t>
            </a:r>
            <a:r>
              <a:rPr lang="tr-TR" dirty="0" smtClean="0">
                <a:solidFill>
                  <a:prstClr val="white"/>
                </a:solidFill>
              </a:rPr>
              <a:t>eğitim sektörü</a:t>
            </a:r>
            <a:r>
              <a:rPr lang="tr-TR" dirty="0">
                <a:solidFill>
                  <a:prstClr val="white"/>
                </a:solidFill>
              </a:rPr>
              <a:t>, en nitelikli mezunları cezbedebilmek adına işletme sektörü ile rekabet </a:t>
            </a:r>
            <a:r>
              <a:rPr lang="tr-TR" dirty="0" smtClean="0">
                <a:solidFill>
                  <a:prstClr val="white"/>
                </a:solidFill>
              </a:rPr>
              <a:t>etmekdurumundadır </a:t>
            </a:r>
            <a:r>
              <a:rPr lang="tr-TR" dirty="0">
                <a:solidFill>
                  <a:prstClr val="white"/>
                </a:solidFill>
              </a:rPr>
              <a:t>. Dünyadaki eğitim sistemlerinde, </a:t>
            </a:r>
            <a:r>
              <a:rPr lang="tr-TR" dirty="0" smtClean="0">
                <a:solidFill>
                  <a:prstClr val="white"/>
                </a:solidFill>
              </a:rPr>
              <a:t>ülkelerin kendi </a:t>
            </a:r>
            <a:r>
              <a:rPr lang="tr-TR" dirty="0">
                <a:solidFill>
                  <a:prstClr val="white"/>
                </a:solidFill>
              </a:rPr>
              <a:t>şartlarına bağlı olarak belirledikleri kaliteli öğrenme çıktılarını elde etmede, </a:t>
            </a:r>
            <a:r>
              <a:rPr lang="tr-TR" dirty="0" smtClean="0">
                <a:solidFill>
                  <a:prstClr val="white"/>
                </a:solidFill>
              </a:rPr>
              <a:t>öğretmen</a:t>
            </a:r>
            <a:r>
              <a:rPr lang="tr-TR" dirty="0">
                <a:solidFill>
                  <a:prstClr val="white"/>
                </a:solidFill>
              </a:rPr>
              <a:t>, en stratejik parçalarından biri olma özelliğini göstermektedir. </a:t>
            </a:r>
            <a:endParaRPr lang="tr-TR" dirty="0" smtClean="0">
              <a:solidFill>
                <a:prstClr val="white"/>
              </a:solidFill>
            </a:endParaRPr>
          </a:p>
          <a:p>
            <a:pPr lvl="0" algn="just">
              <a:lnSpc>
                <a:spcPct val="90000"/>
              </a:lnSpc>
            </a:pPr>
            <a:r>
              <a:rPr lang="tr-TR" dirty="0">
                <a:solidFill>
                  <a:prstClr val="white"/>
                </a:solidFill>
              </a:rPr>
              <a:t>	</a:t>
            </a:r>
            <a:endParaRPr lang="tr-TR" dirty="0" smtClean="0">
              <a:solidFill>
                <a:prstClr val="white"/>
              </a:solidFill>
            </a:endParaRPr>
          </a:p>
          <a:p>
            <a:pPr lvl="0" algn="just">
              <a:lnSpc>
                <a:spcPct val="90000"/>
              </a:lnSpc>
            </a:pPr>
            <a:r>
              <a:rPr lang="tr-TR" dirty="0" smtClean="0">
                <a:solidFill>
                  <a:prstClr val="white"/>
                </a:solidFill>
              </a:rPr>
              <a:t>	Böyle stratejik öneme </a:t>
            </a:r>
            <a:r>
              <a:rPr lang="tr-TR" dirty="0">
                <a:solidFill>
                  <a:prstClr val="white"/>
                </a:solidFill>
              </a:rPr>
              <a:t>sahip olan öğretmenlerin konumunun, toplumsal ve kurumsal olarak iyi </a:t>
            </a:r>
            <a:r>
              <a:rPr lang="tr-TR" dirty="0" smtClean="0">
                <a:solidFill>
                  <a:prstClr val="white"/>
                </a:solidFill>
              </a:rPr>
              <a:t>bir statüde </a:t>
            </a:r>
            <a:r>
              <a:rPr lang="tr-TR" dirty="0">
                <a:solidFill>
                  <a:prstClr val="white"/>
                </a:solidFill>
              </a:rPr>
              <a:t>bulunması ve yeterli özlük haklarına sahip olması da kaçınılmazdır. Bir </a:t>
            </a:r>
            <a:r>
              <a:rPr lang="tr-TR" dirty="0" smtClean="0">
                <a:solidFill>
                  <a:prstClr val="white"/>
                </a:solidFill>
              </a:rPr>
              <a:t>eğitim sistemi </a:t>
            </a:r>
            <a:r>
              <a:rPr lang="tr-TR" dirty="0">
                <a:solidFill>
                  <a:prstClr val="white"/>
                </a:solidFill>
              </a:rPr>
              <a:t>içerisinde, öğretmenlik mesleğinin statüsü, ona verilen değerle yüksek </a:t>
            </a:r>
            <a:r>
              <a:rPr lang="tr-TR" dirty="0" smtClean="0">
                <a:solidFill>
                  <a:prstClr val="white"/>
                </a:solidFill>
              </a:rPr>
              <a:t>veya düşük </a:t>
            </a:r>
            <a:r>
              <a:rPr lang="tr-TR" dirty="0">
                <a:solidFill>
                  <a:prstClr val="white"/>
                </a:solidFill>
              </a:rPr>
              <a:t>seviyeli olarak meslek grupları içerisindeki yerini almak durumundadır. </a:t>
            </a:r>
            <a:endParaRPr kumimoji="0" lang="tr-TR" sz="1800" b="0" i="0" u="none" strike="noStrike" kern="1200" cap="none" spc="0" normalizeH="0" baseline="0" noProof="0" dirty="0">
              <a:ln>
                <a:noFill/>
              </a:ln>
              <a:solidFill>
                <a:prstClr val="white"/>
              </a:solidFill>
              <a:effectLst/>
              <a:uLnTx/>
              <a:uFillTx/>
              <a:latin typeface="Corbel"/>
              <a:ea typeface="+mn-ea"/>
              <a:cs typeface="+mn-cs"/>
            </a:endParaRPr>
          </a:p>
        </p:txBody>
      </p:sp>
      <p:pic>
        <p:nvPicPr>
          <p:cNvPr id="385" name="Picture 38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60674" y="1688269"/>
            <a:ext cx="4894984" cy="3044796"/>
          </a:xfrm>
          <a:prstGeom prst="rect">
            <a:avLst/>
          </a:prstGeom>
          <a:ln>
            <a:noFill/>
          </a:ln>
          <a:effectLst>
            <a:outerShdw blurRad="190500" algn="tl" rotWithShape="0">
              <a:srgbClr val="000000">
                <a:alpha val="70000"/>
              </a:srgbClr>
            </a:outerShdw>
          </a:effectLst>
        </p:spPr>
      </p:pic>
      <p:sp>
        <p:nvSpPr>
          <p:cNvPr id="386" name="TextBox 385"/>
          <p:cNvSpPr txBox="1"/>
          <p:nvPr/>
        </p:nvSpPr>
        <p:spPr>
          <a:xfrm>
            <a:off x="6711394" y="5394991"/>
            <a:ext cx="5382790" cy="1089529"/>
          </a:xfrm>
          <a:prstGeom prst="rect">
            <a:avLst/>
          </a:prstGeom>
          <a:gradFill flip="none" rotWithShape="1">
            <a:gsLst>
              <a:gs pos="0">
                <a:schemeClr val="dk1">
                  <a:lumMod val="59000"/>
                </a:schemeClr>
              </a:gs>
              <a:gs pos="46000">
                <a:schemeClr val="dk1">
                  <a:lumMod val="97000"/>
                  <a:lumOff val="3000"/>
                </a:schemeClr>
              </a:gs>
              <a:gs pos="100000">
                <a:schemeClr val="dk1">
                  <a:lumMod val="60000"/>
                  <a:lumOff val="40000"/>
                </a:schemeClr>
              </a:gs>
            </a:gsLst>
            <a:lin ang="16200000" scaled="1"/>
            <a:tileRect/>
          </a:gra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wrap="square" rtlCol="0">
            <a:spAutoFit/>
          </a:bodyPr>
          <a:lstStyle/>
          <a:p>
            <a:pPr lvl="0" algn="just">
              <a:lnSpc>
                <a:spcPct val="90000"/>
              </a:lnSpc>
            </a:pPr>
            <a:r>
              <a:rPr lang="tr-TR" dirty="0">
                <a:solidFill>
                  <a:prstClr val="white"/>
                </a:solidFill>
              </a:rPr>
              <a:t>	</a:t>
            </a:r>
            <a:r>
              <a:rPr lang="tr-TR" dirty="0" smtClean="0">
                <a:solidFill>
                  <a:prstClr val="white"/>
                </a:solidFill>
              </a:rPr>
              <a:t>Bir eğitim sistemi </a:t>
            </a:r>
            <a:r>
              <a:rPr lang="tr-TR" dirty="0">
                <a:solidFill>
                  <a:prstClr val="white"/>
                </a:solidFill>
              </a:rPr>
              <a:t>içerisinde, öğretmenlik mesleğinin statüsü, ona verilen değerle yüksek </a:t>
            </a:r>
            <a:r>
              <a:rPr lang="tr-TR" dirty="0" smtClean="0">
                <a:solidFill>
                  <a:prstClr val="white"/>
                </a:solidFill>
              </a:rPr>
              <a:t>veya düşük </a:t>
            </a:r>
            <a:r>
              <a:rPr lang="tr-TR" dirty="0">
                <a:solidFill>
                  <a:prstClr val="white"/>
                </a:solidFill>
              </a:rPr>
              <a:t>seviyeli olarak meslek grupları içerisindeki yerini almak durumundadır. </a:t>
            </a:r>
            <a:endParaRPr kumimoji="0" lang="tr-TR"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388" name="Right Arrow 387">
            <a:hlinkClick r:id="" action="ppaction://hlinkshowjump?jump=nextslide"/>
          </p:cNvPr>
          <p:cNvSpPr/>
          <p:nvPr/>
        </p:nvSpPr>
        <p:spPr>
          <a:xfrm>
            <a:off x="10907963" y="518238"/>
            <a:ext cx="978408" cy="484632"/>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17770730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85"/>
                                        </p:tgtEl>
                                        <p:attrNameLst>
                                          <p:attrName>style.visibility</p:attrName>
                                        </p:attrNameLst>
                                      </p:cBhvr>
                                      <p:to>
                                        <p:strVal val="visible"/>
                                      </p:to>
                                    </p:set>
                                    <p:animEffect transition="in" filter="strips(downLeft)">
                                      <p:cBhvr>
                                        <p:cTn id="7" dur="500"/>
                                        <p:tgtEl>
                                          <p:spTgt spid="385"/>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384"/>
                                        </p:tgtEl>
                                        <p:attrNameLst>
                                          <p:attrName>style.visibility</p:attrName>
                                        </p:attrNameLst>
                                      </p:cBhvr>
                                      <p:to>
                                        <p:strVal val="visible"/>
                                      </p:to>
                                    </p:set>
                                    <p:animEffect transition="in" filter="fade">
                                      <p:cBhvr>
                                        <p:cTn id="15" dur="1000"/>
                                        <p:tgtEl>
                                          <p:spTgt spid="384"/>
                                        </p:tgtEl>
                                      </p:cBhvr>
                                    </p:animEffect>
                                    <p:anim calcmode="lin" valueType="num">
                                      <p:cBhvr>
                                        <p:cTn id="16" dur="1000" fill="hold"/>
                                        <p:tgtEl>
                                          <p:spTgt spid="384"/>
                                        </p:tgtEl>
                                        <p:attrNameLst>
                                          <p:attrName>ppt_x</p:attrName>
                                        </p:attrNameLst>
                                      </p:cBhvr>
                                      <p:tavLst>
                                        <p:tav tm="0">
                                          <p:val>
                                            <p:strVal val="#ppt_x"/>
                                          </p:val>
                                        </p:tav>
                                        <p:tav tm="100000">
                                          <p:val>
                                            <p:strVal val="#ppt_x"/>
                                          </p:val>
                                        </p:tav>
                                      </p:tavLst>
                                    </p:anim>
                                    <p:anim calcmode="lin" valueType="num">
                                      <p:cBhvr>
                                        <p:cTn id="17" dur="1000" fill="hold"/>
                                        <p:tgtEl>
                                          <p:spTgt spid="384"/>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42" presetClass="entr" presetSubtype="0" fill="hold" grpId="0" nodeType="afterEffect">
                                  <p:stCondLst>
                                    <p:cond delay="0"/>
                                  </p:stCondLst>
                                  <p:childTnLst>
                                    <p:set>
                                      <p:cBhvr>
                                        <p:cTn id="20" dur="1" fill="hold">
                                          <p:stCondLst>
                                            <p:cond delay="0"/>
                                          </p:stCondLst>
                                        </p:cTn>
                                        <p:tgtEl>
                                          <p:spTgt spid="386"/>
                                        </p:tgtEl>
                                        <p:attrNameLst>
                                          <p:attrName>style.visibility</p:attrName>
                                        </p:attrNameLst>
                                      </p:cBhvr>
                                      <p:to>
                                        <p:strVal val="visible"/>
                                      </p:to>
                                    </p:set>
                                    <p:animEffect transition="in" filter="fade">
                                      <p:cBhvr>
                                        <p:cTn id="21" dur="1000"/>
                                        <p:tgtEl>
                                          <p:spTgt spid="386"/>
                                        </p:tgtEl>
                                      </p:cBhvr>
                                    </p:animEffect>
                                    <p:anim calcmode="lin" valueType="num">
                                      <p:cBhvr>
                                        <p:cTn id="22" dur="1000" fill="hold"/>
                                        <p:tgtEl>
                                          <p:spTgt spid="386"/>
                                        </p:tgtEl>
                                        <p:attrNameLst>
                                          <p:attrName>ppt_x</p:attrName>
                                        </p:attrNameLst>
                                      </p:cBhvr>
                                      <p:tavLst>
                                        <p:tav tm="0">
                                          <p:val>
                                            <p:strVal val="#ppt_x"/>
                                          </p:val>
                                        </p:tav>
                                        <p:tav tm="100000">
                                          <p:val>
                                            <p:strVal val="#ppt_x"/>
                                          </p:val>
                                        </p:tav>
                                      </p:tavLst>
                                    </p:anim>
                                    <p:anim calcmode="lin" valueType="num">
                                      <p:cBhvr>
                                        <p:cTn id="23" dur="1000" fill="hold"/>
                                        <p:tgtEl>
                                          <p:spTgt spid="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animBg="1"/>
      <p:bldP spid="3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92" y="1556792"/>
            <a:ext cx="8626796" cy="4847163"/>
          </a:xfrm>
          <a:prstGeom prst="rect">
            <a:avLst/>
          </a:prstGeom>
        </p:spPr>
      </p:pic>
      <p:sp>
        <p:nvSpPr>
          <p:cNvPr id="2" name="Title 1"/>
          <p:cNvSpPr>
            <a:spLocks noGrp="1"/>
          </p:cNvSpPr>
          <p:nvPr>
            <p:ph type="title"/>
          </p:nvPr>
        </p:nvSpPr>
        <p:spPr>
          <a:xfrm>
            <a:off x="362282" y="98666"/>
            <a:ext cx="9143998" cy="1020762"/>
          </a:xfrm>
        </p:spPr>
        <p:txBody>
          <a:bodyPr/>
          <a:lstStyle/>
          <a:p>
            <a:r>
              <a:rPr lang="en-US" sz="2500" dirty="0" err="1"/>
              <a:t>Dünya</a:t>
            </a:r>
            <a:r>
              <a:rPr lang="en-US" sz="2500" dirty="0"/>
              <a:t> </a:t>
            </a:r>
            <a:r>
              <a:rPr lang="en-US" sz="2500" dirty="0" err="1"/>
              <a:t>Ölçeğinde</a:t>
            </a:r>
            <a:r>
              <a:rPr lang="en-US" sz="2500" dirty="0"/>
              <a:t> </a:t>
            </a:r>
            <a:r>
              <a:rPr lang="tr-TR" sz="2500" dirty="0"/>
              <a:t/>
            </a:r>
            <a:br>
              <a:rPr lang="tr-TR" sz="2500" dirty="0"/>
            </a:br>
            <a:r>
              <a:rPr lang="en-US" sz="2500" dirty="0" err="1"/>
              <a:t>Öğretmenlerin</a:t>
            </a:r>
            <a:r>
              <a:rPr lang="en-US" sz="2500" dirty="0"/>
              <a:t> </a:t>
            </a:r>
            <a:r>
              <a:rPr lang="en-US" sz="2500" dirty="0" err="1"/>
              <a:t>Saygınlık</a:t>
            </a:r>
            <a:r>
              <a:rPr lang="en-US" sz="2500" dirty="0"/>
              <a:t> </a:t>
            </a:r>
            <a:r>
              <a:rPr lang="en-US" sz="2500" dirty="0" err="1"/>
              <a:t>Statüsü</a:t>
            </a:r>
            <a:r>
              <a:rPr lang="en-US" sz="2500" dirty="0"/>
              <a:t> </a:t>
            </a:r>
            <a:r>
              <a:rPr lang="en-US" sz="2500" dirty="0" err="1"/>
              <a:t>ve</a:t>
            </a:r>
            <a:r>
              <a:rPr lang="en-US" sz="2500" dirty="0"/>
              <a:t> </a:t>
            </a:r>
            <a:r>
              <a:rPr lang="en-US" sz="2500" dirty="0" err="1"/>
              <a:t>Özlük</a:t>
            </a:r>
            <a:r>
              <a:rPr lang="en-US" sz="2500" dirty="0"/>
              <a:t> </a:t>
            </a:r>
            <a:r>
              <a:rPr lang="en-US" sz="2500" dirty="0" err="1"/>
              <a:t>Hakları</a:t>
            </a:r>
            <a:endParaRPr lang="en-US" sz="2500" dirty="0"/>
          </a:p>
        </p:txBody>
      </p:sp>
      <p:grpSp>
        <p:nvGrpSpPr>
          <p:cNvPr id="5" name="frame" descr="Box graphic"/>
          <p:cNvGrpSpPr/>
          <p:nvPr/>
        </p:nvGrpSpPr>
        <p:grpSpPr bwMode="invGray">
          <a:xfrm>
            <a:off x="252797" y="1336856"/>
            <a:ext cx="9204698" cy="5260496"/>
            <a:chOff x="4417839" y="1630821"/>
            <a:chExt cx="6291028" cy="4575885"/>
          </a:xfrm>
        </p:grpSpPr>
        <p:grpSp>
          <p:nvGrpSpPr>
            <p:cNvPr id="7" name="Group 6"/>
            <p:cNvGrpSpPr/>
            <p:nvPr/>
          </p:nvGrpSpPr>
          <p:grpSpPr bwMode="invGray">
            <a:xfrm>
              <a:off x="5414491" y="1630821"/>
              <a:ext cx="5294376" cy="4114800"/>
              <a:chOff x="3310555" y="716546"/>
              <a:chExt cx="5294376" cy="4114800"/>
            </a:xfrm>
          </p:grpSpPr>
          <p:grpSp>
            <p:nvGrpSpPr>
              <p:cNvPr id="159" name="Group 158"/>
              <p:cNvGrpSpPr/>
              <p:nvPr/>
            </p:nvGrpSpPr>
            <p:grpSpPr bwMode="invGray">
              <a:xfrm flipH="1">
                <a:off x="3310555" y="737968"/>
                <a:ext cx="5294376" cy="54864"/>
                <a:chOff x="1522413" y="1514475"/>
                <a:chExt cx="10569575" cy="64008"/>
              </a:xfrm>
              <a:solidFill>
                <a:schemeClr val="accent1"/>
              </a:solidFill>
            </p:grpSpPr>
            <p:sp>
              <p:nvSpPr>
                <p:cNvPr id="235" name="Freeform 23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6" name="Freeform 23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7" name="Freeform 23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nvGrpSpPr>
              <p:cNvPr id="160" name="Group 159"/>
              <p:cNvGrpSpPr/>
              <p:nvPr/>
            </p:nvGrpSpPr>
            <p:grpSpPr bwMode="invGray">
              <a:xfrm rot="16200000" flipH="1">
                <a:off x="6492229" y="2755658"/>
                <a:ext cx="4114800" cy="36576"/>
                <a:chOff x="1522413" y="1514475"/>
                <a:chExt cx="10569575" cy="64008"/>
              </a:xfrm>
              <a:solidFill>
                <a:schemeClr val="accent1"/>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grpSp>
          <p:nvGrpSpPr>
            <p:cNvPr id="8" name="Group 7"/>
            <p:cNvGrpSpPr/>
            <p:nvPr/>
          </p:nvGrpSpPr>
          <p:grpSpPr bwMode="invGray">
            <a:xfrm rot="10800000">
              <a:off x="4417839" y="2091906"/>
              <a:ext cx="5294376" cy="4114800"/>
              <a:chOff x="3310555" y="716546"/>
              <a:chExt cx="5294376" cy="4114800"/>
            </a:xfrm>
          </p:grpSpPr>
          <p:grpSp>
            <p:nvGrpSpPr>
              <p:cNvPr id="9" name="Group 8"/>
              <p:cNvGrpSpPr/>
              <p:nvPr/>
            </p:nvGrpSpPr>
            <p:grpSpPr bwMode="invGray">
              <a:xfrm flipH="1">
                <a:off x="3310555" y="737968"/>
                <a:ext cx="5294376" cy="54864"/>
                <a:chOff x="1522413" y="1514475"/>
                <a:chExt cx="10569575" cy="64008"/>
              </a:xfrm>
              <a:solidFill>
                <a:schemeClr val="accent1"/>
              </a:solidFill>
            </p:grpSpPr>
            <p:sp>
              <p:nvSpPr>
                <p:cNvPr id="85" name="Freeform 8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6" name="Freeform 8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7" name="Freeform 8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nvGrpSpPr>
              <p:cNvPr id="10" name="Group 9"/>
              <p:cNvGrpSpPr/>
              <p:nvPr/>
            </p:nvGrpSpPr>
            <p:grpSpPr bwMode="invGray">
              <a:xfrm rot="16200000" flipH="1">
                <a:off x="6492229" y="2755658"/>
                <a:ext cx="4114800" cy="36576"/>
                <a:chOff x="1522413" y="1514475"/>
                <a:chExt cx="10569575" cy="64008"/>
              </a:xfrm>
              <a:solidFill>
                <a:schemeClr val="accent1"/>
              </a:solidFill>
            </p:grpSpPr>
            <p:sp>
              <p:nvSpPr>
                <p:cNvPr id="11"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grpSp>
      <p:grpSp>
        <p:nvGrpSpPr>
          <p:cNvPr id="309" name="line" descr="Line graphic"/>
          <p:cNvGrpSpPr/>
          <p:nvPr/>
        </p:nvGrpSpPr>
        <p:grpSpPr bwMode="invGray">
          <a:xfrm>
            <a:off x="688144" y="1196138"/>
            <a:ext cx="10569575" cy="64008"/>
            <a:chOff x="1522413" y="1514475"/>
            <a:chExt cx="10569575" cy="64008"/>
          </a:xfrm>
        </p:grpSpPr>
        <p:sp>
          <p:nvSpPr>
            <p:cNvPr id="310"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1"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2"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sp>
        <p:nvSpPr>
          <p:cNvPr id="384" name="TextBox 383"/>
          <p:cNvSpPr txBox="1"/>
          <p:nvPr/>
        </p:nvSpPr>
        <p:spPr>
          <a:xfrm>
            <a:off x="5531606" y="3708070"/>
            <a:ext cx="6319537" cy="2585323"/>
          </a:xfrm>
          <a:prstGeom prst="rect">
            <a:avLst/>
          </a:prstGeom>
          <a:gradFill flip="none" rotWithShape="1">
            <a:gsLst>
              <a:gs pos="0">
                <a:schemeClr val="dk1">
                  <a:lumMod val="59000"/>
                </a:schemeClr>
              </a:gs>
              <a:gs pos="46000">
                <a:schemeClr val="dk1">
                  <a:lumMod val="97000"/>
                  <a:lumOff val="3000"/>
                </a:schemeClr>
              </a:gs>
              <a:gs pos="100000">
                <a:schemeClr val="dk1">
                  <a:lumMod val="60000"/>
                  <a:lumOff val="40000"/>
                </a:schemeClr>
              </a:gs>
            </a:gsLst>
            <a:lin ang="16200000" scaled="1"/>
            <a:tileRect/>
          </a:gradFill>
          <a:ln>
            <a:noFill/>
          </a:ln>
          <a:effectLst>
            <a:outerShdw blurRad="50800" dist="38100" dir="10800000" algn="r" rotWithShape="0">
              <a:prstClr val="black">
                <a:alpha val="40000"/>
              </a:prstClr>
            </a:outerShdw>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wrap="square" rtlCol="0">
            <a:spAutoFit/>
          </a:bodyPr>
          <a:lstStyle/>
          <a:p>
            <a:pPr lvl="0" algn="just">
              <a:lnSpc>
                <a:spcPct val="90000"/>
              </a:lnSpc>
            </a:pPr>
            <a:r>
              <a:rPr lang="tr-TR" dirty="0">
                <a:solidFill>
                  <a:prstClr val="white"/>
                </a:solidFill>
              </a:rPr>
              <a:t>	Öğretmenlerin konumunun değerlendirilmesi, toplumlara göre farklılıklar </a:t>
            </a:r>
            <a:r>
              <a:rPr lang="tr-TR" dirty="0" smtClean="0">
                <a:solidFill>
                  <a:prstClr val="white"/>
                </a:solidFill>
              </a:rPr>
              <a:t>göstermekle birlikte</a:t>
            </a:r>
            <a:r>
              <a:rPr lang="tr-TR" dirty="0">
                <a:solidFill>
                  <a:prstClr val="white"/>
                </a:solidFill>
              </a:rPr>
              <a:t>, geçmişte genellikle tüm toplumlarda yüksek bir saygınlığa sahiptiler.</a:t>
            </a:r>
          </a:p>
          <a:p>
            <a:pPr lvl="0" algn="just">
              <a:lnSpc>
                <a:spcPct val="90000"/>
              </a:lnSpc>
            </a:pPr>
            <a:r>
              <a:rPr lang="tr-TR" dirty="0" smtClean="0">
                <a:solidFill>
                  <a:prstClr val="white"/>
                </a:solidFill>
              </a:rPr>
              <a:t>	Ancak </a:t>
            </a:r>
            <a:r>
              <a:rPr lang="tr-TR" dirty="0">
                <a:solidFill>
                  <a:prstClr val="white"/>
                </a:solidFill>
              </a:rPr>
              <a:t>son yıllarda öğretmenler, cinsiyet, öğrencilerin konumu, genel ücret </a:t>
            </a:r>
            <a:r>
              <a:rPr lang="tr-TR" dirty="0" smtClean="0">
                <a:solidFill>
                  <a:prstClr val="white"/>
                </a:solidFill>
              </a:rPr>
              <a:t>düşüklüğü</a:t>
            </a:r>
            <a:r>
              <a:rPr lang="tr-TR" dirty="0">
                <a:solidFill>
                  <a:prstClr val="white"/>
                </a:solidFill>
              </a:rPr>
              <a:t>, öğretmenin toplumsal kökeni gibi çeşitli etkenler nedeniyle düşük bir konum </a:t>
            </a:r>
            <a:r>
              <a:rPr lang="tr-TR" dirty="0" smtClean="0">
                <a:solidFill>
                  <a:prstClr val="white"/>
                </a:solidFill>
              </a:rPr>
              <a:t>değerlendirilmesine </a:t>
            </a:r>
            <a:r>
              <a:rPr lang="tr-TR" dirty="0">
                <a:solidFill>
                  <a:prstClr val="white"/>
                </a:solidFill>
              </a:rPr>
              <a:t>tabi tutulmuşlardır. </a:t>
            </a:r>
            <a:endParaRPr lang="tr-TR" dirty="0" smtClean="0">
              <a:solidFill>
                <a:prstClr val="white"/>
              </a:solidFill>
            </a:endParaRPr>
          </a:p>
          <a:p>
            <a:pPr lvl="0" algn="just">
              <a:lnSpc>
                <a:spcPct val="90000"/>
              </a:lnSpc>
            </a:pPr>
            <a:r>
              <a:rPr lang="tr-TR" dirty="0">
                <a:solidFill>
                  <a:prstClr val="white"/>
                </a:solidFill>
              </a:rPr>
              <a:t>	</a:t>
            </a:r>
            <a:r>
              <a:rPr lang="tr-TR" dirty="0" smtClean="0">
                <a:solidFill>
                  <a:prstClr val="white"/>
                </a:solidFill>
              </a:rPr>
              <a:t>Öğretmenlik mesleğinin statüsü </a:t>
            </a:r>
            <a:r>
              <a:rPr lang="tr-TR" dirty="0">
                <a:solidFill>
                  <a:prstClr val="white"/>
                </a:solidFill>
              </a:rPr>
              <a:t>diğer mesleklere göre genelde düşüktür. Oysa öğretmenlerin yaptıkları işe </a:t>
            </a:r>
            <a:r>
              <a:rPr lang="tr-TR" dirty="0" smtClean="0">
                <a:solidFill>
                  <a:prstClr val="white"/>
                </a:solidFill>
              </a:rPr>
              <a:t>bakıldığında bu </a:t>
            </a:r>
            <a:r>
              <a:rPr lang="tr-TR" dirty="0">
                <a:solidFill>
                  <a:prstClr val="white"/>
                </a:solidFill>
              </a:rPr>
              <a:t>durum tezatlık oluşturmaktadır.</a:t>
            </a:r>
            <a:endParaRPr kumimoji="0" lang="tr-TR"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386" name="Right Arrow 385">
            <a:hlinkClick r:id="" action="ppaction://hlinkshowjump?jump=nextslide"/>
          </p:cNvPr>
          <p:cNvSpPr/>
          <p:nvPr/>
        </p:nvSpPr>
        <p:spPr>
          <a:xfrm>
            <a:off x="10907963" y="518238"/>
            <a:ext cx="978408" cy="484632"/>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16385053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384"/>
                                        </p:tgtEl>
                                        <p:attrNameLst>
                                          <p:attrName>style.visibility</p:attrName>
                                        </p:attrNameLst>
                                      </p:cBhvr>
                                      <p:to>
                                        <p:strVal val="visible"/>
                                      </p:to>
                                    </p:set>
                                    <p:animEffect transition="in" filter="fade">
                                      <p:cBhvr>
                                        <p:cTn id="15" dur="1000"/>
                                        <p:tgtEl>
                                          <p:spTgt spid="384"/>
                                        </p:tgtEl>
                                      </p:cBhvr>
                                    </p:animEffect>
                                    <p:anim calcmode="lin" valueType="num">
                                      <p:cBhvr>
                                        <p:cTn id="16" dur="1000" fill="hold"/>
                                        <p:tgtEl>
                                          <p:spTgt spid="384"/>
                                        </p:tgtEl>
                                        <p:attrNameLst>
                                          <p:attrName>ppt_x</p:attrName>
                                        </p:attrNameLst>
                                      </p:cBhvr>
                                      <p:tavLst>
                                        <p:tav tm="0">
                                          <p:val>
                                            <p:strVal val="#ppt_x"/>
                                          </p:val>
                                        </p:tav>
                                        <p:tav tm="100000">
                                          <p:val>
                                            <p:strVal val="#ppt_x"/>
                                          </p:val>
                                        </p:tav>
                                      </p:tavLst>
                                    </p:anim>
                                    <p:anim calcmode="lin" valueType="num">
                                      <p:cBhvr>
                                        <p:cTn id="17" dur="1000" fill="hold"/>
                                        <p:tgtEl>
                                          <p:spTgt spid="3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82" y="98666"/>
            <a:ext cx="9143998" cy="1020762"/>
          </a:xfrm>
        </p:spPr>
        <p:txBody>
          <a:bodyPr/>
          <a:lstStyle/>
          <a:p>
            <a:r>
              <a:rPr lang="en-US" sz="2500" dirty="0" err="1"/>
              <a:t>Öğretmenlik</a:t>
            </a:r>
            <a:r>
              <a:rPr lang="en-US" sz="2500" dirty="0"/>
              <a:t> </a:t>
            </a:r>
            <a:r>
              <a:rPr lang="en-US" sz="2500" dirty="0" err="1"/>
              <a:t>Mesleğinin</a:t>
            </a:r>
            <a:r>
              <a:rPr lang="en-US" sz="2500" dirty="0"/>
              <a:t> </a:t>
            </a:r>
            <a:r>
              <a:rPr lang="en-US" sz="2500" dirty="0" err="1"/>
              <a:t>Statüsü</a:t>
            </a:r>
            <a:endParaRPr lang="en-US" sz="2500" dirty="0"/>
          </a:p>
        </p:txBody>
      </p:sp>
      <p:grpSp>
        <p:nvGrpSpPr>
          <p:cNvPr id="5" name="frame" descr="Box graphic"/>
          <p:cNvGrpSpPr/>
          <p:nvPr/>
        </p:nvGrpSpPr>
        <p:grpSpPr bwMode="invGray">
          <a:xfrm>
            <a:off x="252797" y="1336856"/>
            <a:ext cx="6129647" cy="5260496"/>
            <a:chOff x="4417839" y="1630821"/>
            <a:chExt cx="6291028" cy="4575885"/>
          </a:xfrm>
        </p:grpSpPr>
        <p:grpSp>
          <p:nvGrpSpPr>
            <p:cNvPr id="7" name="Group 6"/>
            <p:cNvGrpSpPr/>
            <p:nvPr/>
          </p:nvGrpSpPr>
          <p:grpSpPr bwMode="invGray">
            <a:xfrm>
              <a:off x="5414491" y="1630821"/>
              <a:ext cx="5294376" cy="4114800"/>
              <a:chOff x="3310555" y="716546"/>
              <a:chExt cx="5294376" cy="4114800"/>
            </a:xfrm>
          </p:grpSpPr>
          <p:grpSp>
            <p:nvGrpSpPr>
              <p:cNvPr id="159" name="Group 158"/>
              <p:cNvGrpSpPr/>
              <p:nvPr/>
            </p:nvGrpSpPr>
            <p:grpSpPr bwMode="invGray">
              <a:xfrm flipH="1">
                <a:off x="3310555" y="737968"/>
                <a:ext cx="5294376" cy="54864"/>
                <a:chOff x="1522413" y="1514475"/>
                <a:chExt cx="10569575" cy="64008"/>
              </a:xfrm>
              <a:solidFill>
                <a:schemeClr val="accent1"/>
              </a:solidFill>
            </p:grpSpPr>
            <p:sp>
              <p:nvSpPr>
                <p:cNvPr id="235" name="Freeform 23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6" name="Freeform 23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7" name="Freeform 23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nvGrpSpPr>
              <p:cNvPr id="160" name="Group 159"/>
              <p:cNvGrpSpPr/>
              <p:nvPr/>
            </p:nvGrpSpPr>
            <p:grpSpPr bwMode="invGray">
              <a:xfrm rot="16200000" flipH="1">
                <a:off x="6492229" y="2755658"/>
                <a:ext cx="4114800" cy="36576"/>
                <a:chOff x="1522413" y="1514475"/>
                <a:chExt cx="10569575" cy="64008"/>
              </a:xfrm>
              <a:solidFill>
                <a:schemeClr val="accent1"/>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grpSp>
          <p:nvGrpSpPr>
            <p:cNvPr id="8" name="Group 7"/>
            <p:cNvGrpSpPr/>
            <p:nvPr/>
          </p:nvGrpSpPr>
          <p:grpSpPr bwMode="invGray">
            <a:xfrm rot="10800000">
              <a:off x="4417839" y="2091906"/>
              <a:ext cx="5294376" cy="4114800"/>
              <a:chOff x="3310555" y="716546"/>
              <a:chExt cx="5294376" cy="4114800"/>
            </a:xfrm>
          </p:grpSpPr>
          <p:grpSp>
            <p:nvGrpSpPr>
              <p:cNvPr id="9" name="Group 8"/>
              <p:cNvGrpSpPr/>
              <p:nvPr/>
            </p:nvGrpSpPr>
            <p:grpSpPr bwMode="invGray">
              <a:xfrm flipH="1">
                <a:off x="3310555" y="737968"/>
                <a:ext cx="5294376" cy="54864"/>
                <a:chOff x="1522413" y="1514475"/>
                <a:chExt cx="10569575" cy="64008"/>
              </a:xfrm>
              <a:solidFill>
                <a:schemeClr val="accent1"/>
              </a:solidFill>
            </p:grpSpPr>
            <p:sp>
              <p:nvSpPr>
                <p:cNvPr id="85" name="Freeform 8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6" name="Freeform 8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7" name="Freeform 8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nvGrpSpPr>
              <p:cNvPr id="10" name="Group 9"/>
              <p:cNvGrpSpPr/>
              <p:nvPr/>
            </p:nvGrpSpPr>
            <p:grpSpPr bwMode="invGray">
              <a:xfrm rot="16200000" flipH="1">
                <a:off x="6492229" y="2755658"/>
                <a:ext cx="4114800" cy="36576"/>
                <a:chOff x="1522413" y="1514475"/>
                <a:chExt cx="10569575" cy="64008"/>
              </a:xfrm>
              <a:solidFill>
                <a:schemeClr val="accent1"/>
              </a:solidFill>
            </p:grpSpPr>
            <p:sp>
              <p:nvSpPr>
                <p:cNvPr id="11"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grpSp>
      <p:grpSp>
        <p:nvGrpSpPr>
          <p:cNvPr id="309" name="line" descr="Line graphic"/>
          <p:cNvGrpSpPr/>
          <p:nvPr/>
        </p:nvGrpSpPr>
        <p:grpSpPr bwMode="invGray">
          <a:xfrm>
            <a:off x="688144" y="1196138"/>
            <a:ext cx="10569575" cy="64008"/>
            <a:chOff x="1522413" y="1514475"/>
            <a:chExt cx="10569575" cy="64008"/>
          </a:xfrm>
        </p:grpSpPr>
        <p:sp>
          <p:nvSpPr>
            <p:cNvPr id="310"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1"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2"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44" y="1627089"/>
            <a:ext cx="5328977" cy="4687268"/>
          </a:xfrm>
          <a:prstGeom prst="rect">
            <a:avLst/>
          </a:prstGeom>
        </p:spPr>
      </p:pic>
      <p:sp>
        <p:nvSpPr>
          <p:cNvPr id="384" name="TextBox 383"/>
          <p:cNvSpPr txBox="1"/>
          <p:nvPr/>
        </p:nvSpPr>
        <p:spPr>
          <a:xfrm>
            <a:off x="6674606" y="2453256"/>
            <a:ext cx="5231209" cy="2834622"/>
          </a:xfrm>
          <a:prstGeom prst="rect">
            <a:avLst/>
          </a:prstGeom>
          <a:gradFill flip="none" rotWithShape="1">
            <a:gsLst>
              <a:gs pos="0">
                <a:schemeClr val="dk1">
                  <a:lumMod val="59000"/>
                </a:schemeClr>
              </a:gs>
              <a:gs pos="46000">
                <a:schemeClr val="dk1">
                  <a:lumMod val="97000"/>
                  <a:lumOff val="3000"/>
                </a:schemeClr>
              </a:gs>
              <a:gs pos="100000">
                <a:schemeClr val="dk1">
                  <a:lumMod val="60000"/>
                  <a:lumOff val="40000"/>
                </a:schemeClr>
              </a:gs>
            </a:gsLst>
            <a:lin ang="16200000" scaled="1"/>
            <a:tileRect/>
          </a:gradFill>
          <a:ln>
            <a:noFill/>
          </a:ln>
          <a:effectLst>
            <a:outerShdw blurRad="50800" dist="38100" dir="10800000" algn="r" rotWithShape="0">
              <a:prstClr val="black">
                <a:alpha val="40000"/>
              </a:prstClr>
            </a:outerShdw>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wrap="square" rtlCol="0">
            <a:spAutoFit/>
          </a:bodyPr>
          <a:lstStyle/>
          <a:p>
            <a:pPr lvl="0" algn="just">
              <a:lnSpc>
                <a:spcPct val="90000"/>
              </a:lnSpc>
            </a:pPr>
            <a:r>
              <a:rPr kumimoji="0" lang="tr-TR" sz="1800" b="0" i="0" u="none" strike="noStrike" kern="1200" cap="none" spc="0" normalizeH="0" baseline="0" noProof="0" dirty="0">
                <a:ln>
                  <a:noFill/>
                </a:ln>
                <a:solidFill>
                  <a:prstClr val="white"/>
                </a:solidFill>
                <a:effectLst/>
                <a:uLnTx/>
                <a:uFillTx/>
                <a:latin typeface="Corbel"/>
                <a:ea typeface="+mn-ea"/>
                <a:cs typeface="+mn-cs"/>
              </a:rPr>
              <a:t>	</a:t>
            </a:r>
            <a:r>
              <a:rPr lang="tr-TR" dirty="0">
                <a:solidFill>
                  <a:prstClr val="white"/>
                </a:solidFill>
              </a:rPr>
              <a:t>Dünya ölçeğinde, öğretmenlerin statüleri arasında önemli farklılıklar olduğu </a:t>
            </a:r>
            <a:r>
              <a:rPr lang="tr-TR" dirty="0" smtClean="0">
                <a:solidFill>
                  <a:prstClr val="white"/>
                </a:solidFill>
              </a:rPr>
              <a:t>görülmektedir . Öğretmenlerin </a:t>
            </a:r>
            <a:r>
              <a:rPr lang="tr-TR" dirty="0">
                <a:solidFill>
                  <a:prstClr val="white"/>
                </a:solidFill>
              </a:rPr>
              <a:t>dünya ölçeğinde statülerinin karşılaştırılmasına </a:t>
            </a:r>
            <a:r>
              <a:rPr lang="tr-TR" dirty="0" smtClean="0">
                <a:solidFill>
                  <a:prstClr val="white"/>
                </a:solidFill>
              </a:rPr>
              <a:t>yönelik ilk </a:t>
            </a:r>
            <a:r>
              <a:rPr lang="tr-TR" dirty="0">
                <a:solidFill>
                  <a:prstClr val="white"/>
                </a:solidFill>
              </a:rPr>
              <a:t>kapsamlı çalışma, Varkey GEMS Vakfı aracılığı ile Sussex Üniversitesi öğretim </a:t>
            </a:r>
            <a:r>
              <a:rPr lang="tr-TR" dirty="0" smtClean="0">
                <a:solidFill>
                  <a:prstClr val="white"/>
                </a:solidFill>
              </a:rPr>
              <a:t>üyesi Prof</a:t>
            </a:r>
            <a:r>
              <a:rPr lang="tr-TR" dirty="0">
                <a:solidFill>
                  <a:prstClr val="white"/>
                </a:solidFill>
              </a:rPr>
              <a:t>. Dr. Peter Dolton ve Malaga Üniversitesi öğretim üyesi Doç. Dr. Oscar </a:t>
            </a:r>
            <a:r>
              <a:rPr lang="tr-TR" dirty="0" smtClean="0">
                <a:solidFill>
                  <a:prstClr val="white"/>
                </a:solidFill>
              </a:rPr>
              <a:t>Marcenaro-Gutierrez tarafından</a:t>
            </a:r>
            <a:r>
              <a:rPr lang="tr-TR" dirty="0">
                <a:solidFill>
                  <a:prstClr val="white"/>
                </a:solidFill>
              </a:rPr>
              <a:t>, 21 ülke ölçeğinde 1000 katılımcı ile halkın </a:t>
            </a:r>
            <a:r>
              <a:rPr lang="tr-TR" dirty="0" smtClean="0">
                <a:solidFill>
                  <a:prstClr val="white"/>
                </a:solidFill>
              </a:rPr>
              <a:t>öğretmenlere yönelik </a:t>
            </a:r>
            <a:r>
              <a:rPr lang="tr-TR" dirty="0">
                <a:solidFill>
                  <a:prstClr val="white"/>
                </a:solidFill>
              </a:rPr>
              <a:t>tutumlarını ortaya çıkarmak amacıyla yapılmış olup, ‘2013 Global </a:t>
            </a:r>
            <a:r>
              <a:rPr lang="tr-TR" dirty="0" smtClean="0">
                <a:solidFill>
                  <a:prstClr val="white"/>
                </a:solidFill>
              </a:rPr>
              <a:t>Öğretmen Statüsü </a:t>
            </a:r>
            <a:r>
              <a:rPr lang="tr-TR" dirty="0">
                <a:solidFill>
                  <a:prstClr val="white"/>
                </a:solidFill>
              </a:rPr>
              <a:t>Endeksi’ olarak yayımlanmıştır </a:t>
            </a:r>
            <a:endParaRPr kumimoji="0" lang="tr-TR"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385" name="Right Arrow 384">
            <a:hlinkClick r:id="" action="ppaction://hlinkshowjump?jump=nextslide"/>
          </p:cNvPr>
          <p:cNvSpPr/>
          <p:nvPr/>
        </p:nvSpPr>
        <p:spPr>
          <a:xfrm>
            <a:off x="10907963" y="518238"/>
            <a:ext cx="978408" cy="484632"/>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989384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384"/>
                                        </p:tgtEl>
                                        <p:attrNameLst>
                                          <p:attrName>style.visibility</p:attrName>
                                        </p:attrNameLst>
                                      </p:cBhvr>
                                      <p:to>
                                        <p:strVal val="visible"/>
                                      </p:to>
                                    </p:set>
                                    <p:animEffect transition="in" filter="fade">
                                      <p:cBhvr>
                                        <p:cTn id="15" dur="1000"/>
                                        <p:tgtEl>
                                          <p:spTgt spid="384"/>
                                        </p:tgtEl>
                                      </p:cBhvr>
                                    </p:animEffect>
                                    <p:anim calcmode="lin" valueType="num">
                                      <p:cBhvr>
                                        <p:cTn id="16" dur="1000" fill="hold"/>
                                        <p:tgtEl>
                                          <p:spTgt spid="384"/>
                                        </p:tgtEl>
                                        <p:attrNameLst>
                                          <p:attrName>ppt_x</p:attrName>
                                        </p:attrNameLst>
                                      </p:cBhvr>
                                      <p:tavLst>
                                        <p:tav tm="0">
                                          <p:val>
                                            <p:strVal val="#ppt_x"/>
                                          </p:val>
                                        </p:tav>
                                        <p:tav tm="100000">
                                          <p:val>
                                            <p:strVal val="#ppt_x"/>
                                          </p:val>
                                        </p:tav>
                                      </p:tavLst>
                                    </p:anim>
                                    <p:anim calcmode="lin" valueType="num">
                                      <p:cBhvr>
                                        <p:cTn id="17" dur="1000" fill="hold"/>
                                        <p:tgtEl>
                                          <p:spTgt spid="3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82" y="98666"/>
            <a:ext cx="10244562" cy="1020762"/>
          </a:xfrm>
        </p:spPr>
        <p:txBody>
          <a:bodyPr/>
          <a:lstStyle/>
          <a:p>
            <a:r>
              <a:rPr lang="tr-TR" sz="2500" dirty="0"/>
              <a:t>Tablo 1. Öğretmen Saygınlık Statüsü Endeksi Sıralaması</a:t>
            </a:r>
            <a:endParaRPr lang="en-US" sz="2500" dirty="0"/>
          </a:p>
        </p:txBody>
      </p:sp>
      <p:grpSp>
        <p:nvGrpSpPr>
          <p:cNvPr id="309" name="line" descr="Line graphic"/>
          <p:cNvGrpSpPr/>
          <p:nvPr/>
        </p:nvGrpSpPr>
        <p:grpSpPr bwMode="invGray">
          <a:xfrm>
            <a:off x="688144" y="1196138"/>
            <a:ext cx="10569575" cy="64008"/>
            <a:chOff x="1522413" y="1514475"/>
            <a:chExt cx="10569575" cy="64008"/>
          </a:xfrm>
        </p:grpSpPr>
        <p:sp>
          <p:nvSpPr>
            <p:cNvPr id="310"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1"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2"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sp>
        <p:nvSpPr>
          <p:cNvPr id="386" name="TextBox 385"/>
          <p:cNvSpPr txBox="1"/>
          <p:nvPr/>
        </p:nvSpPr>
        <p:spPr>
          <a:xfrm>
            <a:off x="995056" y="1653804"/>
            <a:ext cx="526106" cy="341632"/>
          </a:xfrm>
          <a:prstGeom prst="rect">
            <a:avLst/>
          </a:prstGeom>
          <a:noFill/>
        </p:spPr>
        <p:txBody>
          <a:bodyPr wrap="none" rtlCol="0">
            <a:spAutoFit/>
          </a:bodyPr>
          <a:lstStyle/>
          <a:p>
            <a:pPr>
              <a:lnSpc>
                <a:spcPct val="90000"/>
              </a:lnSpc>
            </a:pPr>
            <a:r>
              <a:rPr lang="tr-TR" dirty="0" smtClean="0"/>
              <a:t>100</a:t>
            </a:r>
            <a:endParaRPr lang="tr-TR" dirty="0"/>
          </a:p>
        </p:txBody>
      </p:sp>
      <p:sp>
        <p:nvSpPr>
          <p:cNvPr id="389" name="TextBox 388"/>
          <p:cNvSpPr txBox="1"/>
          <p:nvPr/>
        </p:nvSpPr>
        <p:spPr>
          <a:xfrm>
            <a:off x="1645137" y="1938538"/>
            <a:ext cx="548548" cy="341632"/>
          </a:xfrm>
          <a:prstGeom prst="rect">
            <a:avLst/>
          </a:prstGeom>
          <a:noFill/>
        </p:spPr>
        <p:txBody>
          <a:bodyPr wrap="none" rtlCol="0">
            <a:spAutoFit/>
          </a:bodyPr>
          <a:lstStyle/>
          <a:p>
            <a:pPr>
              <a:lnSpc>
                <a:spcPct val="90000"/>
              </a:lnSpc>
            </a:pPr>
            <a:r>
              <a:rPr lang="tr-TR" dirty="0" smtClean="0"/>
              <a:t>73,7</a:t>
            </a:r>
            <a:endParaRPr lang="tr-TR" dirty="0"/>
          </a:p>
        </p:txBody>
      </p:sp>
      <p:sp>
        <p:nvSpPr>
          <p:cNvPr id="392" name="TextBox 391"/>
          <p:cNvSpPr txBox="1"/>
          <p:nvPr/>
        </p:nvSpPr>
        <p:spPr>
          <a:xfrm>
            <a:off x="2396438" y="2259190"/>
            <a:ext cx="425116" cy="341632"/>
          </a:xfrm>
          <a:prstGeom prst="rect">
            <a:avLst/>
          </a:prstGeom>
          <a:noFill/>
        </p:spPr>
        <p:txBody>
          <a:bodyPr wrap="none" rtlCol="0">
            <a:spAutoFit/>
          </a:bodyPr>
          <a:lstStyle/>
          <a:p>
            <a:pPr>
              <a:lnSpc>
                <a:spcPct val="90000"/>
              </a:lnSpc>
            </a:pPr>
            <a:r>
              <a:rPr lang="tr-TR" dirty="0" smtClean="0"/>
              <a:t>68</a:t>
            </a:r>
            <a:endParaRPr lang="tr-TR" dirty="0"/>
          </a:p>
        </p:txBody>
      </p:sp>
      <p:sp>
        <p:nvSpPr>
          <p:cNvPr id="395" name="TextBox 394"/>
          <p:cNvSpPr txBox="1"/>
          <p:nvPr/>
        </p:nvSpPr>
        <p:spPr>
          <a:xfrm>
            <a:off x="3068629" y="2590646"/>
            <a:ext cx="420628" cy="341632"/>
          </a:xfrm>
          <a:prstGeom prst="rect">
            <a:avLst/>
          </a:prstGeom>
          <a:noFill/>
        </p:spPr>
        <p:txBody>
          <a:bodyPr wrap="none" rtlCol="0">
            <a:spAutoFit/>
          </a:bodyPr>
          <a:lstStyle/>
          <a:p>
            <a:pPr>
              <a:lnSpc>
                <a:spcPct val="90000"/>
              </a:lnSpc>
            </a:pPr>
            <a:r>
              <a:rPr lang="tr-TR" dirty="0" smtClean="0"/>
              <a:t>62</a:t>
            </a:r>
            <a:endParaRPr lang="tr-TR" dirty="0"/>
          </a:p>
        </p:txBody>
      </p:sp>
      <p:sp>
        <p:nvSpPr>
          <p:cNvPr id="398" name="TextBox 397"/>
          <p:cNvSpPr txBox="1"/>
          <p:nvPr/>
        </p:nvSpPr>
        <p:spPr>
          <a:xfrm>
            <a:off x="3765808" y="2802633"/>
            <a:ext cx="413896" cy="341632"/>
          </a:xfrm>
          <a:prstGeom prst="rect">
            <a:avLst/>
          </a:prstGeom>
          <a:noFill/>
        </p:spPr>
        <p:txBody>
          <a:bodyPr wrap="none" rtlCol="0">
            <a:spAutoFit/>
          </a:bodyPr>
          <a:lstStyle/>
          <a:p>
            <a:pPr>
              <a:lnSpc>
                <a:spcPct val="90000"/>
              </a:lnSpc>
            </a:pPr>
            <a:r>
              <a:rPr lang="tr-TR" dirty="0" smtClean="0"/>
              <a:t>54</a:t>
            </a:r>
            <a:endParaRPr lang="tr-TR" dirty="0"/>
          </a:p>
        </p:txBody>
      </p:sp>
      <p:sp>
        <p:nvSpPr>
          <p:cNvPr id="401" name="TextBox 400"/>
          <p:cNvSpPr txBox="1"/>
          <p:nvPr/>
        </p:nvSpPr>
        <p:spPr>
          <a:xfrm>
            <a:off x="5680793" y="4343735"/>
            <a:ext cx="303288" cy="341632"/>
          </a:xfrm>
          <a:prstGeom prst="rect">
            <a:avLst/>
          </a:prstGeom>
          <a:noFill/>
        </p:spPr>
        <p:txBody>
          <a:bodyPr wrap="none" rtlCol="0">
            <a:spAutoFit/>
          </a:bodyPr>
          <a:lstStyle/>
          <a:p>
            <a:pPr>
              <a:lnSpc>
                <a:spcPct val="90000"/>
              </a:lnSpc>
            </a:pPr>
            <a:r>
              <a:rPr lang="tr-TR" dirty="0" smtClean="0"/>
              <a:t>2</a:t>
            </a:r>
            <a:endParaRPr lang="tr-TR" dirty="0"/>
          </a:p>
        </p:txBody>
      </p:sp>
      <p:sp>
        <p:nvSpPr>
          <p:cNvPr id="402" name="TextBox 401"/>
          <p:cNvSpPr txBox="1"/>
          <p:nvPr/>
        </p:nvSpPr>
        <p:spPr>
          <a:xfrm>
            <a:off x="4377715" y="5589240"/>
            <a:ext cx="1098378" cy="507831"/>
          </a:xfrm>
          <a:prstGeom prst="rect">
            <a:avLst/>
          </a:prstGeom>
          <a:noFill/>
        </p:spPr>
        <p:txBody>
          <a:bodyPr wrap="none" rtlCol="0">
            <a:spAutoFit/>
          </a:bodyPr>
          <a:lstStyle/>
          <a:p>
            <a:pPr>
              <a:lnSpc>
                <a:spcPct val="90000"/>
              </a:lnSpc>
            </a:pPr>
            <a:r>
              <a:rPr lang="tr-TR" sz="3000" dirty="0" smtClean="0"/>
              <a:t>………</a:t>
            </a:r>
            <a:endParaRPr lang="tr-TR" sz="3000" dirty="0"/>
          </a:p>
        </p:txBody>
      </p:sp>
      <p:sp>
        <p:nvSpPr>
          <p:cNvPr id="403" name="TextBox 402"/>
          <p:cNvSpPr txBox="1"/>
          <p:nvPr/>
        </p:nvSpPr>
        <p:spPr>
          <a:xfrm>
            <a:off x="1012089" y="5906091"/>
            <a:ext cx="413896" cy="646331"/>
          </a:xfrm>
          <a:prstGeom prst="rect">
            <a:avLst/>
          </a:prstGeom>
          <a:noFill/>
        </p:spPr>
        <p:txBody>
          <a:bodyPr wrap="none" rtlCol="0">
            <a:spAutoFit/>
          </a:bodyPr>
          <a:lstStyle/>
          <a:p>
            <a:pPr>
              <a:lnSpc>
                <a:spcPct val="90000"/>
              </a:lnSpc>
            </a:pPr>
            <a:r>
              <a:rPr lang="tr-TR" sz="4000" dirty="0" smtClean="0"/>
              <a:t>1</a:t>
            </a:r>
            <a:endParaRPr lang="tr-TR" sz="4000" dirty="0"/>
          </a:p>
        </p:txBody>
      </p:sp>
      <p:sp>
        <p:nvSpPr>
          <p:cNvPr id="404" name="TextBox 403"/>
          <p:cNvSpPr txBox="1"/>
          <p:nvPr/>
        </p:nvSpPr>
        <p:spPr>
          <a:xfrm>
            <a:off x="1704949" y="5906090"/>
            <a:ext cx="445956" cy="646331"/>
          </a:xfrm>
          <a:prstGeom prst="rect">
            <a:avLst/>
          </a:prstGeom>
          <a:noFill/>
        </p:spPr>
        <p:txBody>
          <a:bodyPr wrap="none" rtlCol="0">
            <a:spAutoFit/>
          </a:bodyPr>
          <a:lstStyle/>
          <a:p>
            <a:pPr>
              <a:lnSpc>
                <a:spcPct val="90000"/>
              </a:lnSpc>
            </a:pPr>
            <a:r>
              <a:rPr lang="tr-TR" sz="4000" dirty="0" smtClean="0"/>
              <a:t>2</a:t>
            </a:r>
            <a:endParaRPr lang="tr-TR" sz="4000" dirty="0"/>
          </a:p>
        </p:txBody>
      </p:sp>
      <p:sp>
        <p:nvSpPr>
          <p:cNvPr id="405" name="TextBox 404"/>
          <p:cNvSpPr txBox="1"/>
          <p:nvPr/>
        </p:nvSpPr>
        <p:spPr>
          <a:xfrm>
            <a:off x="2421147" y="5906087"/>
            <a:ext cx="413896" cy="646331"/>
          </a:xfrm>
          <a:prstGeom prst="rect">
            <a:avLst/>
          </a:prstGeom>
          <a:noFill/>
        </p:spPr>
        <p:txBody>
          <a:bodyPr wrap="none" rtlCol="0">
            <a:spAutoFit/>
          </a:bodyPr>
          <a:lstStyle/>
          <a:p>
            <a:pPr>
              <a:lnSpc>
                <a:spcPct val="90000"/>
              </a:lnSpc>
            </a:pPr>
            <a:r>
              <a:rPr lang="tr-TR" sz="4000" dirty="0" smtClean="0"/>
              <a:t>3</a:t>
            </a:r>
            <a:endParaRPr lang="tr-TR" sz="4000" dirty="0"/>
          </a:p>
        </p:txBody>
      </p:sp>
      <p:sp>
        <p:nvSpPr>
          <p:cNvPr id="406" name="TextBox 405"/>
          <p:cNvSpPr txBox="1"/>
          <p:nvPr/>
        </p:nvSpPr>
        <p:spPr>
          <a:xfrm>
            <a:off x="3062963" y="5906088"/>
            <a:ext cx="449162" cy="646331"/>
          </a:xfrm>
          <a:prstGeom prst="rect">
            <a:avLst/>
          </a:prstGeom>
          <a:noFill/>
        </p:spPr>
        <p:txBody>
          <a:bodyPr wrap="none" rtlCol="0">
            <a:spAutoFit/>
          </a:bodyPr>
          <a:lstStyle/>
          <a:p>
            <a:pPr>
              <a:lnSpc>
                <a:spcPct val="90000"/>
              </a:lnSpc>
            </a:pPr>
            <a:r>
              <a:rPr lang="tr-TR" sz="4000" dirty="0" smtClean="0"/>
              <a:t>4</a:t>
            </a:r>
            <a:endParaRPr lang="tr-TR" sz="4000" dirty="0"/>
          </a:p>
        </p:txBody>
      </p:sp>
      <p:sp>
        <p:nvSpPr>
          <p:cNvPr id="407" name="TextBox 406"/>
          <p:cNvSpPr txBox="1"/>
          <p:nvPr/>
        </p:nvSpPr>
        <p:spPr>
          <a:xfrm>
            <a:off x="3784298" y="5906086"/>
            <a:ext cx="431528" cy="646331"/>
          </a:xfrm>
          <a:prstGeom prst="rect">
            <a:avLst/>
          </a:prstGeom>
          <a:noFill/>
        </p:spPr>
        <p:txBody>
          <a:bodyPr wrap="none" rtlCol="0">
            <a:spAutoFit/>
          </a:bodyPr>
          <a:lstStyle/>
          <a:p>
            <a:pPr>
              <a:lnSpc>
                <a:spcPct val="90000"/>
              </a:lnSpc>
            </a:pPr>
            <a:r>
              <a:rPr lang="tr-TR" sz="4000" dirty="0" smtClean="0"/>
              <a:t>5</a:t>
            </a:r>
            <a:endParaRPr lang="tr-TR" sz="4000" dirty="0"/>
          </a:p>
        </p:txBody>
      </p:sp>
      <p:sp>
        <p:nvSpPr>
          <p:cNvPr id="408" name="TextBox 407"/>
          <p:cNvSpPr txBox="1"/>
          <p:nvPr/>
        </p:nvSpPr>
        <p:spPr>
          <a:xfrm>
            <a:off x="5451494" y="5914555"/>
            <a:ext cx="675185" cy="646331"/>
          </a:xfrm>
          <a:prstGeom prst="rect">
            <a:avLst/>
          </a:prstGeom>
          <a:noFill/>
        </p:spPr>
        <p:txBody>
          <a:bodyPr wrap="none" rtlCol="0">
            <a:spAutoFit/>
          </a:bodyPr>
          <a:lstStyle/>
          <a:p>
            <a:pPr>
              <a:lnSpc>
                <a:spcPct val="90000"/>
              </a:lnSpc>
            </a:pPr>
            <a:r>
              <a:rPr lang="tr-TR" sz="4000" dirty="0" smtClean="0"/>
              <a:t>21</a:t>
            </a:r>
            <a:endParaRPr lang="tr-TR" sz="4000" dirty="0"/>
          </a:p>
        </p:txBody>
      </p:sp>
      <p:sp>
        <p:nvSpPr>
          <p:cNvPr id="409" name="TextBox 408"/>
          <p:cNvSpPr txBox="1"/>
          <p:nvPr/>
        </p:nvSpPr>
        <p:spPr>
          <a:xfrm>
            <a:off x="6526460" y="2481039"/>
            <a:ext cx="5409749" cy="3083921"/>
          </a:xfrm>
          <a:prstGeom prst="rect">
            <a:avLst/>
          </a:prstGeom>
          <a:gradFill flip="none" rotWithShape="1">
            <a:gsLst>
              <a:gs pos="0">
                <a:schemeClr val="dk1">
                  <a:lumMod val="59000"/>
                </a:schemeClr>
              </a:gs>
              <a:gs pos="46000">
                <a:schemeClr val="dk1">
                  <a:lumMod val="97000"/>
                  <a:lumOff val="3000"/>
                </a:schemeClr>
              </a:gs>
              <a:gs pos="100000">
                <a:schemeClr val="dk1">
                  <a:lumMod val="60000"/>
                  <a:lumOff val="40000"/>
                </a:schemeClr>
              </a:gs>
            </a:gsLst>
            <a:lin ang="16200000" scaled="1"/>
            <a:tileRect/>
          </a:gradFill>
          <a:ln>
            <a:noFill/>
          </a:ln>
          <a:effectLst>
            <a:outerShdw blurRad="50800" dist="38100" dir="10800000" algn="r" rotWithShape="0">
              <a:prstClr val="black">
                <a:alpha val="40000"/>
              </a:prstClr>
            </a:outerShdw>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wrap="square" rtlCol="0">
            <a:spAutoFit/>
          </a:bodyPr>
          <a:lstStyle/>
          <a:p>
            <a:pPr lvl="0" algn="just">
              <a:lnSpc>
                <a:spcPct val="90000"/>
              </a:lnSpc>
            </a:pPr>
            <a:r>
              <a:rPr kumimoji="0" lang="tr-TR" sz="1800" b="0" i="0" u="none" strike="noStrike" kern="1200" cap="none" spc="0" normalizeH="0" baseline="0" noProof="0" dirty="0" smtClean="0">
                <a:ln>
                  <a:noFill/>
                </a:ln>
                <a:solidFill>
                  <a:prstClr val="white"/>
                </a:solidFill>
                <a:effectLst/>
                <a:uLnTx/>
                <a:uFillTx/>
                <a:latin typeface="Corbel"/>
                <a:ea typeface="+mn-ea"/>
                <a:cs typeface="+mn-cs"/>
              </a:rPr>
              <a:t>	</a:t>
            </a:r>
            <a:r>
              <a:rPr lang="tr-TR" dirty="0" smtClean="0">
                <a:solidFill>
                  <a:prstClr val="white"/>
                </a:solidFill>
              </a:rPr>
              <a:t>Tablo 1’de de görüldüğü üzere, Türkiye öğretmenlerin saygınlık sıralamasında üçüncülüğü elde etmiştir. Çin’in 100 puanla birinci, Yunanistan’ın 73 puanla ikinci çıktığı araştırmada, ülkemiz 68 puanla dünyanın en iyi performans gösteren ülkelerini geride bırakmıştır. </a:t>
            </a:r>
          </a:p>
          <a:p>
            <a:pPr lvl="0" algn="just">
              <a:lnSpc>
                <a:spcPct val="90000"/>
              </a:lnSpc>
            </a:pPr>
            <a:endParaRPr lang="tr-TR" dirty="0">
              <a:solidFill>
                <a:prstClr val="white"/>
              </a:solidFill>
            </a:endParaRPr>
          </a:p>
          <a:p>
            <a:pPr lvl="0" algn="just">
              <a:lnSpc>
                <a:spcPct val="90000"/>
              </a:lnSpc>
            </a:pPr>
            <a:r>
              <a:rPr lang="tr-TR" dirty="0" smtClean="0">
                <a:solidFill>
                  <a:prstClr val="white"/>
                </a:solidFill>
              </a:rPr>
              <a:t>	Bu araştırma insanların algısını ölçtüğüne göre, Türkiye’de öğretmenlerin ve öğretmenlik mesleğinin sanılanın aksine hala çok saygın bir yerinin olduğu ve insanların gelecek planları ve hayallerinde ciddi bir yer tuttuğu belirtilebilir.</a:t>
            </a:r>
            <a:endParaRPr kumimoji="0" lang="tr-TR"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410" name="Right Arrow 409">
            <a:hlinkClick r:id="" action="ppaction://hlinkshowjump?jump=nextslide"/>
          </p:cNvPr>
          <p:cNvSpPr/>
          <p:nvPr/>
        </p:nvSpPr>
        <p:spPr>
          <a:xfrm>
            <a:off x="10907963" y="518238"/>
            <a:ext cx="978408" cy="484632"/>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orbel"/>
              <a:ea typeface="+mn-ea"/>
              <a:cs typeface="+mn-cs"/>
            </a:endParaRPr>
          </a:p>
        </p:txBody>
      </p:sp>
      <p:sp>
        <p:nvSpPr>
          <p:cNvPr id="385" name="Rounded Rectangle 384"/>
          <p:cNvSpPr/>
          <p:nvPr/>
        </p:nvSpPr>
        <p:spPr>
          <a:xfrm>
            <a:off x="945318" y="2136154"/>
            <a:ext cx="595127" cy="3816424"/>
          </a:xfrm>
          <a:prstGeom prst="roundRect">
            <a:avLst/>
          </a:prstGeom>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TextBox 3"/>
          <p:cNvSpPr txBox="1"/>
          <p:nvPr/>
        </p:nvSpPr>
        <p:spPr>
          <a:xfrm rot="16200000">
            <a:off x="942959" y="4131922"/>
            <a:ext cx="599844" cy="424732"/>
          </a:xfrm>
          <a:prstGeom prst="rect">
            <a:avLst/>
          </a:prstGeom>
          <a:noFill/>
        </p:spPr>
        <p:txBody>
          <a:bodyPr wrap="none" rtlCol="0">
            <a:spAutoFit/>
          </a:bodyPr>
          <a:lstStyle/>
          <a:p>
            <a:pPr>
              <a:lnSpc>
                <a:spcPct val="90000"/>
              </a:lnSpc>
            </a:pPr>
            <a:r>
              <a:rPr lang="tr-TR" sz="2400" dirty="0" smtClean="0"/>
              <a:t>Çin</a:t>
            </a:r>
            <a:endParaRPr lang="tr-TR" sz="2400" dirty="0"/>
          </a:p>
        </p:txBody>
      </p:sp>
      <p:sp>
        <p:nvSpPr>
          <p:cNvPr id="387" name="Rounded Rectangle 386"/>
          <p:cNvSpPr/>
          <p:nvPr/>
        </p:nvSpPr>
        <p:spPr>
          <a:xfrm>
            <a:off x="1629916" y="2420888"/>
            <a:ext cx="595127" cy="3531690"/>
          </a:xfrm>
          <a:prstGeom prst="roundRect">
            <a:avLst/>
          </a:prstGeom>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8" name="TextBox 387"/>
          <p:cNvSpPr txBox="1"/>
          <p:nvPr/>
        </p:nvSpPr>
        <p:spPr>
          <a:xfrm rot="16200000">
            <a:off x="1118808" y="4129420"/>
            <a:ext cx="1601208" cy="424732"/>
          </a:xfrm>
          <a:prstGeom prst="rect">
            <a:avLst/>
          </a:prstGeom>
          <a:noFill/>
        </p:spPr>
        <p:txBody>
          <a:bodyPr wrap="none" rtlCol="0">
            <a:spAutoFit/>
          </a:bodyPr>
          <a:lstStyle/>
          <a:p>
            <a:pPr>
              <a:lnSpc>
                <a:spcPct val="90000"/>
              </a:lnSpc>
            </a:pPr>
            <a:r>
              <a:rPr lang="tr-TR" sz="2400" dirty="0" smtClean="0"/>
              <a:t>Yunanistan</a:t>
            </a:r>
            <a:endParaRPr lang="tr-TR" sz="2400" dirty="0"/>
          </a:p>
        </p:txBody>
      </p:sp>
      <p:sp>
        <p:nvSpPr>
          <p:cNvPr id="390" name="Rounded Rectangle 389"/>
          <p:cNvSpPr/>
          <p:nvPr/>
        </p:nvSpPr>
        <p:spPr>
          <a:xfrm>
            <a:off x="2319690" y="2708920"/>
            <a:ext cx="595127" cy="3243658"/>
          </a:xfrm>
          <a:prstGeom prst="roundRect">
            <a:avLst/>
          </a:prstGeom>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1" name="TextBox 390"/>
          <p:cNvSpPr txBox="1"/>
          <p:nvPr/>
        </p:nvSpPr>
        <p:spPr>
          <a:xfrm rot="16200000">
            <a:off x="2048937" y="4129420"/>
            <a:ext cx="1120500" cy="424732"/>
          </a:xfrm>
          <a:prstGeom prst="rect">
            <a:avLst/>
          </a:prstGeom>
          <a:noFill/>
        </p:spPr>
        <p:txBody>
          <a:bodyPr wrap="none" rtlCol="0">
            <a:spAutoFit/>
          </a:bodyPr>
          <a:lstStyle/>
          <a:p>
            <a:pPr>
              <a:lnSpc>
                <a:spcPct val="90000"/>
              </a:lnSpc>
            </a:pPr>
            <a:r>
              <a:rPr lang="tr-TR" sz="2400" dirty="0" smtClean="0"/>
              <a:t>Türkiye</a:t>
            </a:r>
            <a:endParaRPr lang="tr-TR" sz="2400" dirty="0"/>
          </a:p>
        </p:txBody>
      </p:sp>
      <p:sp>
        <p:nvSpPr>
          <p:cNvPr id="393" name="Rounded Rectangle 392"/>
          <p:cNvSpPr/>
          <p:nvPr/>
        </p:nvSpPr>
        <p:spPr>
          <a:xfrm>
            <a:off x="3003905" y="2996952"/>
            <a:ext cx="595127" cy="2977694"/>
          </a:xfrm>
          <a:prstGeom prst="roundRect">
            <a:avLst/>
          </a:prstGeom>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4" name="TextBox 393"/>
          <p:cNvSpPr txBox="1"/>
          <p:nvPr/>
        </p:nvSpPr>
        <p:spPr>
          <a:xfrm rot="16200000">
            <a:off x="2457822" y="4151488"/>
            <a:ext cx="1671163" cy="424732"/>
          </a:xfrm>
          <a:prstGeom prst="rect">
            <a:avLst/>
          </a:prstGeom>
          <a:noFill/>
        </p:spPr>
        <p:txBody>
          <a:bodyPr wrap="none" rtlCol="0">
            <a:spAutoFit/>
          </a:bodyPr>
          <a:lstStyle/>
          <a:p>
            <a:pPr>
              <a:lnSpc>
                <a:spcPct val="90000"/>
              </a:lnSpc>
            </a:pPr>
            <a:r>
              <a:rPr lang="tr-TR" sz="2400" dirty="0" smtClean="0"/>
              <a:t>Güney Kore</a:t>
            </a:r>
            <a:endParaRPr lang="tr-TR" sz="2400" dirty="0"/>
          </a:p>
        </p:txBody>
      </p:sp>
      <p:sp>
        <p:nvSpPr>
          <p:cNvPr id="396" name="Rounded Rectangle 395"/>
          <p:cNvSpPr/>
          <p:nvPr/>
        </p:nvSpPr>
        <p:spPr>
          <a:xfrm>
            <a:off x="3697391" y="3284983"/>
            <a:ext cx="595127" cy="2702571"/>
          </a:xfrm>
          <a:prstGeom prst="roundRect">
            <a:avLst/>
          </a:prstGeom>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7" name="TextBox 396"/>
          <p:cNvSpPr txBox="1"/>
          <p:nvPr/>
        </p:nvSpPr>
        <p:spPr>
          <a:xfrm rot="16200000">
            <a:off x="3079079" y="4164397"/>
            <a:ext cx="1815625" cy="424732"/>
          </a:xfrm>
          <a:prstGeom prst="rect">
            <a:avLst/>
          </a:prstGeom>
          <a:noFill/>
        </p:spPr>
        <p:txBody>
          <a:bodyPr wrap="none" rtlCol="0">
            <a:spAutoFit/>
          </a:bodyPr>
          <a:lstStyle/>
          <a:p>
            <a:pPr>
              <a:lnSpc>
                <a:spcPct val="90000"/>
              </a:lnSpc>
            </a:pPr>
            <a:r>
              <a:rPr lang="tr-TR" sz="2400" dirty="0" smtClean="0"/>
              <a:t>Yeni Zelanda</a:t>
            </a:r>
            <a:endParaRPr lang="tr-TR" sz="2400" dirty="0"/>
          </a:p>
        </p:txBody>
      </p:sp>
      <p:sp>
        <p:nvSpPr>
          <p:cNvPr id="399" name="Rounded Rectangle 398"/>
          <p:cNvSpPr/>
          <p:nvPr/>
        </p:nvSpPr>
        <p:spPr>
          <a:xfrm>
            <a:off x="5518038" y="4768057"/>
            <a:ext cx="595127" cy="1219498"/>
          </a:xfrm>
          <a:prstGeom prst="roundRect">
            <a:avLst/>
          </a:prstGeom>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0" name="TextBox 399"/>
          <p:cNvSpPr txBox="1"/>
          <p:nvPr/>
        </p:nvSpPr>
        <p:spPr>
          <a:xfrm rot="16200000">
            <a:off x="5424308" y="5165439"/>
            <a:ext cx="782587" cy="424732"/>
          </a:xfrm>
          <a:prstGeom prst="rect">
            <a:avLst/>
          </a:prstGeom>
          <a:noFill/>
        </p:spPr>
        <p:txBody>
          <a:bodyPr wrap="none" rtlCol="0">
            <a:spAutoFit/>
          </a:bodyPr>
          <a:lstStyle/>
          <a:p>
            <a:pPr>
              <a:lnSpc>
                <a:spcPct val="90000"/>
              </a:lnSpc>
            </a:pPr>
            <a:r>
              <a:rPr lang="tr-TR" sz="2400" dirty="0" smtClean="0"/>
              <a:t>İsrail</a:t>
            </a:r>
            <a:endParaRPr lang="tr-TR" sz="2400" dirty="0"/>
          </a:p>
        </p:txBody>
      </p:sp>
    </p:spTree>
    <p:extLst>
      <p:ext uri="{BB962C8B-B14F-4D97-AF65-F5344CB8AC3E}">
        <p14:creationId xmlns:p14="http://schemas.microsoft.com/office/powerpoint/2010/main" val="37824006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500"/>
                                        <p:tgtEl>
                                          <p:spTgt spid="40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85"/>
                                        </p:tgtEl>
                                        <p:attrNameLst>
                                          <p:attrName>style.visibility</p:attrName>
                                        </p:attrNameLst>
                                      </p:cBhvr>
                                      <p:to>
                                        <p:strVal val="visible"/>
                                      </p:to>
                                    </p:set>
                                    <p:animEffect transition="in" filter="wipe(down)">
                                      <p:cBhvr>
                                        <p:cTn id="11" dur="500"/>
                                        <p:tgtEl>
                                          <p:spTgt spid="38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37" presetClass="entr" presetSubtype="0" fill="hold" grpId="0" nodeType="afterEffect">
                                  <p:stCondLst>
                                    <p:cond delay="0"/>
                                  </p:stCondLst>
                                  <p:childTnLst>
                                    <p:set>
                                      <p:cBhvr>
                                        <p:cTn id="18" dur="1" fill="hold">
                                          <p:stCondLst>
                                            <p:cond delay="0"/>
                                          </p:stCondLst>
                                        </p:cTn>
                                        <p:tgtEl>
                                          <p:spTgt spid="386"/>
                                        </p:tgtEl>
                                        <p:attrNameLst>
                                          <p:attrName>style.visibility</p:attrName>
                                        </p:attrNameLst>
                                      </p:cBhvr>
                                      <p:to>
                                        <p:strVal val="visible"/>
                                      </p:to>
                                    </p:set>
                                    <p:animEffect transition="in" filter="fade">
                                      <p:cBhvr>
                                        <p:cTn id="19" dur="250"/>
                                        <p:tgtEl>
                                          <p:spTgt spid="386"/>
                                        </p:tgtEl>
                                      </p:cBhvr>
                                    </p:animEffect>
                                    <p:anim calcmode="lin" valueType="num">
                                      <p:cBhvr>
                                        <p:cTn id="20" dur="250" fill="hold"/>
                                        <p:tgtEl>
                                          <p:spTgt spid="386"/>
                                        </p:tgtEl>
                                        <p:attrNameLst>
                                          <p:attrName>ppt_x</p:attrName>
                                        </p:attrNameLst>
                                      </p:cBhvr>
                                      <p:tavLst>
                                        <p:tav tm="0">
                                          <p:val>
                                            <p:strVal val="#ppt_x"/>
                                          </p:val>
                                        </p:tav>
                                        <p:tav tm="100000">
                                          <p:val>
                                            <p:strVal val="#ppt_x"/>
                                          </p:val>
                                        </p:tav>
                                      </p:tavLst>
                                    </p:anim>
                                    <p:anim calcmode="lin" valueType="num">
                                      <p:cBhvr>
                                        <p:cTn id="21" dur="225" decel="100000" fill="hold"/>
                                        <p:tgtEl>
                                          <p:spTgt spid="386"/>
                                        </p:tgtEl>
                                        <p:attrNameLst>
                                          <p:attrName>ppt_y</p:attrName>
                                        </p:attrNameLst>
                                      </p:cBhvr>
                                      <p:tavLst>
                                        <p:tav tm="0">
                                          <p:val>
                                            <p:strVal val="#ppt_y+1"/>
                                          </p:val>
                                        </p:tav>
                                        <p:tav tm="100000">
                                          <p:val>
                                            <p:strVal val="#ppt_y-.03"/>
                                          </p:val>
                                        </p:tav>
                                      </p:tavLst>
                                    </p:anim>
                                    <p:anim calcmode="lin" valueType="num">
                                      <p:cBhvr>
                                        <p:cTn id="22" dur="25" accel="100000" fill="hold">
                                          <p:stCondLst>
                                            <p:cond delay="225"/>
                                          </p:stCondLst>
                                        </p:cTn>
                                        <p:tgtEl>
                                          <p:spTgt spid="386"/>
                                        </p:tgtEl>
                                        <p:attrNameLst>
                                          <p:attrName>ppt_y</p:attrName>
                                        </p:attrNameLst>
                                      </p:cBhvr>
                                      <p:tavLst>
                                        <p:tav tm="0">
                                          <p:val>
                                            <p:strVal val="#ppt_y-.03"/>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404"/>
                                        </p:tgtEl>
                                        <p:attrNameLst>
                                          <p:attrName>style.visibility</p:attrName>
                                        </p:attrNameLst>
                                      </p:cBhvr>
                                      <p:to>
                                        <p:strVal val="visible"/>
                                      </p:to>
                                    </p:set>
                                    <p:animEffect transition="in" filter="fade">
                                      <p:cBhvr>
                                        <p:cTn id="25" dur="500"/>
                                        <p:tgtEl>
                                          <p:spTgt spid="404"/>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387"/>
                                        </p:tgtEl>
                                        <p:attrNameLst>
                                          <p:attrName>style.visibility</p:attrName>
                                        </p:attrNameLst>
                                      </p:cBhvr>
                                      <p:to>
                                        <p:strVal val="visible"/>
                                      </p:to>
                                    </p:set>
                                    <p:animEffect transition="in" filter="wipe(down)">
                                      <p:cBhvr>
                                        <p:cTn id="29" dur="500"/>
                                        <p:tgtEl>
                                          <p:spTgt spid="387"/>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88"/>
                                        </p:tgtEl>
                                        <p:attrNameLst>
                                          <p:attrName>style.visibility</p:attrName>
                                        </p:attrNameLst>
                                      </p:cBhvr>
                                      <p:to>
                                        <p:strVal val="visible"/>
                                      </p:to>
                                    </p:set>
                                    <p:animEffect transition="in" filter="fade">
                                      <p:cBhvr>
                                        <p:cTn id="33" dur="500"/>
                                        <p:tgtEl>
                                          <p:spTgt spid="388"/>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389"/>
                                        </p:tgtEl>
                                        <p:attrNameLst>
                                          <p:attrName>style.visibility</p:attrName>
                                        </p:attrNameLst>
                                      </p:cBhvr>
                                      <p:to>
                                        <p:strVal val="visible"/>
                                      </p:to>
                                    </p:set>
                                    <p:animEffect transition="in" filter="fade">
                                      <p:cBhvr>
                                        <p:cTn id="37" dur="250"/>
                                        <p:tgtEl>
                                          <p:spTgt spid="389"/>
                                        </p:tgtEl>
                                      </p:cBhvr>
                                    </p:animEffect>
                                    <p:anim calcmode="lin" valueType="num">
                                      <p:cBhvr>
                                        <p:cTn id="38" dur="250" fill="hold"/>
                                        <p:tgtEl>
                                          <p:spTgt spid="389"/>
                                        </p:tgtEl>
                                        <p:attrNameLst>
                                          <p:attrName>ppt_x</p:attrName>
                                        </p:attrNameLst>
                                      </p:cBhvr>
                                      <p:tavLst>
                                        <p:tav tm="0">
                                          <p:val>
                                            <p:strVal val="#ppt_x"/>
                                          </p:val>
                                        </p:tav>
                                        <p:tav tm="100000">
                                          <p:val>
                                            <p:strVal val="#ppt_x"/>
                                          </p:val>
                                        </p:tav>
                                      </p:tavLst>
                                    </p:anim>
                                    <p:anim calcmode="lin" valueType="num">
                                      <p:cBhvr>
                                        <p:cTn id="39" dur="225" decel="100000" fill="hold"/>
                                        <p:tgtEl>
                                          <p:spTgt spid="389"/>
                                        </p:tgtEl>
                                        <p:attrNameLst>
                                          <p:attrName>ppt_y</p:attrName>
                                        </p:attrNameLst>
                                      </p:cBhvr>
                                      <p:tavLst>
                                        <p:tav tm="0">
                                          <p:val>
                                            <p:strVal val="#ppt_y+1"/>
                                          </p:val>
                                        </p:tav>
                                        <p:tav tm="100000">
                                          <p:val>
                                            <p:strVal val="#ppt_y-.03"/>
                                          </p:val>
                                        </p:tav>
                                      </p:tavLst>
                                    </p:anim>
                                    <p:anim calcmode="lin" valueType="num">
                                      <p:cBhvr>
                                        <p:cTn id="40" dur="25" accel="100000" fill="hold">
                                          <p:stCondLst>
                                            <p:cond delay="225"/>
                                          </p:stCondLst>
                                        </p:cTn>
                                        <p:tgtEl>
                                          <p:spTgt spid="389"/>
                                        </p:tgtEl>
                                        <p:attrNameLst>
                                          <p:attrName>ppt_y</p:attrName>
                                        </p:attrNameLst>
                                      </p:cBhvr>
                                      <p:tavLst>
                                        <p:tav tm="0">
                                          <p:val>
                                            <p:strVal val="#ppt_y-.03"/>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405"/>
                                        </p:tgtEl>
                                        <p:attrNameLst>
                                          <p:attrName>style.visibility</p:attrName>
                                        </p:attrNameLst>
                                      </p:cBhvr>
                                      <p:to>
                                        <p:strVal val="visible"/>
                                      </p:to>
                                    </p:set>
                                    <p:animEffect transition="in" filter="fade">
                                      <p:cBhvr>
                                        <p:cTn id="43" dur="500"/>
                                        <p:tgtEl>
                                          <p:spTgt spid="405"/>
                                        </p:tgtEl>
                                      </p:cBhvr>
                                    </p:animEffect>
                                  </p:childTnLst>
                                </p:cTn>
                              </p:par>
                            </p:childTnLst>
                          </p:cTn>
                        </p:par>
                        <p:par>
                          <p:cTn id="44" fill="hold">
                            <p:stCondLst>
                              <p:cond delay="3500"/>
                            </p:stCondLst>
                            <p:childTnLst>
                              <p:par>
                                <p:cTn id="45" presetID="22" presetClass="entr" presetSubtype="4" fill="hold" grpId="0" nodeType="afterEffect">
                                  <p:stCondLst>
                                    <p:cond delay="0"/>
                                  </p:stCondLst>
                                  <p:childTnLst>
                                    <p:set>
                                      <p:cBhvr>
                                        <p:cTn id="46" dur="1" fill="hold">
                                          <p:stCondLst>
                                            <p:cond delay="0"/>
                                          </p:stCondLst>
                                        </p:cTn>
                                        <p:tgtEl>
                                          <p:spTgt spid="390"/>
                                        </p:tgtEl>
                                        <p:attrNameLst>
                                          <p:attrName>style.visibility</p:attrName>
                                        </p:attrNameLst>
                                      </p:cBhvr>
                                      <p:to>
                                        <p:strVal val="visible"/>
                                      </p:to>
                                    </p:set>
                                    <p:animEffect transition="in" filter="wipe(down)">
                                      <p:cBhvr>
                                        <p:cTn id="47" dur="500"/>
                                        <p:tgtEl>
                                          <p:spTgt spid="390"/>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391"/>
                                        </p:tgtEl>
                                        <p:attrNameLst>
                                          <p:attrName>style.visibility</p:attrName>
                                        </p:attrNameLst>
                                      </p:cBhvr>
                                      <p:to>
                                        <p:strVal val="visible"/>
                                      </p:to>
                                    </p:set>
                                    <p:animEffect transition="in" filter="fade">
                                      <p:cBhvr>
                                        <p:cTn id="51" dur="500"/>
                                        <p:tgtEl>
                                          <p:spTgt spid="391"/>
                                        </p:tgtEl>
                                      </p:cBhvr>
                                    </p:animEffect>
                                  </p:childTnLst>
                                </p:cTn>
                              </p:par>
                            </p:childTnLst>
                          </p:cTn>
                        </p:par>
                        <p:par>
                          <p:cTn id="52" fill="hold">
                            <p:stCondLst>
                              <p:cond delay="4500"/>
                            </p:stCondLst>
                            <p:childTnLst>
                              <p:par>
                                <p:cTn id="53" presetID="37" presetClass="entr" presetSubtype="0" fill="hold" grpId="0" nodeType="afterEffect">
                                  <p:stCondLst>
                                    <p:cond delay="0"/>
                                  </p:stCondLst>
                                  <p:childTnLst>
                                    <p:set>
                                      <p:cBhvr>
                                        <p:cTn id="54" dur="1" fill="hold">
                                          <p:stCondLst>
                                            <p:cond delay="0"/>
                                          </p:stCondLst>
                                        </p:cTn>
                                        <p:tgtEl>
                                          <p:spTgt spid="392"/>
                                        </p:tgtEl>
                                        <p:attrNameLst>
                                          <p:attrName>style.visibility</p:attrName>
                                        </p:attrNameLst>
                                      </p:cBhvr>
                                      <p:to>
                                        <p:strVal val="visible"/>
                                      </p:to>
                                    </p:set>
                                    <p:animEffect transition="in" filter="fade">
                                      <p:cBhvr>
                                        <p:cTn id="55" dur="250"/>
                                        <p:tgtEl>
                                          <p:spTgt spid="392"/>
                                        </p:tgtEl>
                                      </p:cBhvr>
                                    </p:animEffect>
                                    <p:anim calcmode="lin" valueType="num">
                                      <p:cBhvr>
                                        <p:cTn id="56" dur="250" fill="hold"/>
                                        <p:tgtEl>
                                          <p:spTgt spid="392"/>
                                        </p:tgtEl>
                                        <p:attrNameLst>
                                          <p:attrName>ppt_x</p:attrName>
                                        </p:attrNameLst>
                                      </p:cBhvr>
                                      <p:tavLst>
                                        <p:tav tm="0">
                                          <p:val>
                                            <p:strVal val="#ppt_x"/>
                                          </p:val>
                                        </p:tav>
                                        <p:tav tm="100000">
                                          <p:val>
                                            <p:strVal val="#ppt_x"/>
                                          </p:val>
                                        </p:tav>
                                      </p:tavLst>
                                    </p:anim>
                                    <p:anim calcmode="lin" valueType="num">
                                      <p:cBhvr>
                                        <p:cTn id="57" dur="225" decel="100000" fill="hold"/>
                                        <p:tgtEl>
                                          <p:spTgt spid="392"/>
                                        </p:tgtEl>
                                        <p:attrNameLst>
                                          <p:attrName>ppt_y</p:attrName>
                                        </p:attrNameLst>
                                      </p:cBhvr>
                                      <p:tavLst>
                                        <p:tav tm="0">
                                          <p:val>
                                            <p:strVal val="#ppt_y+1"/>
                                          </p:val>
                                        </p:tav>
                                        <p:tav tm="100000">
                                          <p:val>
                                            <p:strVal val="#ppt_y-.03"/>
                                          </p:val>
                                        </p:tav>
                                      </p:tavLst>
                                    </p:anim>
                                    <p:anim calcmode="lin" valueType="num">
                                      <p:cBhvr>
                                        <p:cTn id="58" dur="25" accel="100000" fill="hold">
                                          <p:stCondLst>
                                            <p:cond delay="225"/>
                                          </p:stCondLst>
                                        </p:cTn>
                                        <p:tgtEl>
                                          <p:spTgt spid="392"/>
                                        </p:tgtEl>
                                        <p:attrNameLst>
                                          <p:attrName>ppt_y</p:attrName>
                                        </p:attrNameLst>
                                      </p:cBhvr>
                                      <p:tavLst>
                                        <p:tav tm="0">
                                          <p:val>
                                            <p:strVal val="#ppt_y-.03"/>
                                          </p:val>
                                        </p:tav>
                                        <p:tav tm="100000">
                                          <p:val>
                                            <p:strVal val="#ppt_y"/>
                                          </p:val>
                                        </p:tav>
                                      </p:tavLst>
                                    </p:anim>
                                  </p:childTnLst>
                                </p:cTn>
                              </p:par>
                              <p:par>
                                <p:cTn id="59" presetID="10" presetClass="entr" presetSubtype="0" fill="hold" grpId="0" nodeType="withEffect">
                                  <p:stCondLst>
                                    <p:cond delay="0"/>
                                  </p:stCondLst>
                                  <p:childTnLst>
                                    <p:set>
                                      <p:cBhvr>
                                        <p:cTn id="60" dur="1" fill="hold">
                                          <p:stCondLst>
                                            <p:cond delay="0"/>
                                          </p:stCondLst>
                                        </p:cTn>
                                        <p:tgtEl>
                                          <p:spTgt spid="406"/>
                                        </p:tgtEl>
                                        <p:attrNameLst>
                                          <p:attrName>style.visibility</p:attrName>
                                        </p:attrNameLst>
                                      </p:cBhvr>
                                      <p:to>
                                        <p:strVal val="visible"/>
                                      </p:to>
                                    </p:set>
                                    <p:animEffect transition="in" filter="fade">
                                      <p:cBhvr>
                                        <p:cTn id="61" dur="500"/>
                                        <p:tgtEl>
                                          <p:spTgt spid="406"/>
                                        </p:tgtEl>
                                      </p:cBhvr>
                                    </p:animEffect>
                                  </p:childTnLst>
                                </p:cTn>
                              </p:par>
                            </p:childTnLst>
                          </p:cTn>
                        </p:par>
                        <p:par>
                          <p:cTn id="62" fill="hold">
                            <p:stCondLst>
                              <p:cond delay="5000"/>
                            </p:stCondLst>
                            <p:childTnLst>
                              <p:par>
                                <p:cTn id="63" presetID="22" presetClass="entr" presetSubtype="4" fill="hold" grpId="0" nodeType="afterEffect">
                                  <p:stCondLst>
                                    <p:cond delay="0"/>
                                  </p:stCondLst>
                                  <p:childTnLst>
                                    <p:set>
                                      <p:cBhvr>
                                        <p:cTn id="64" dur="1" fill="hold">
                                          <p:stCondLst>
                                            <p:cond delay="0"/>
                                          </p:stCondLst>
                                        </p:cTn>
                                        <p:tgtEl>
                                          <p:spTgt spid="393"/>
                                        </p:tgtEl>
                                        <p:attrNameLst>
                                          <p:attrName>style.visibility</p:attrName>
                                        </p:attrNameLst>
                                      </p:cBhvr>
                                      <p:to>
                                        <p:strVal val="visible"/>
                                      </p:to>
                                    </p:set>
                                    <p:animEffect transition="in" filter="wipe(down)">
                                      <p:cBhvr>
                                        <p:cTn id="65" dur="500"/>
                                        <p:tgtEl>
                                          <p:spTgt spid="393"/>
                                        </p:tgtEl>
                                      </p:cBhvr>
                                    </p:animEffect>
                                  </p:childTnLst>
                                </p:cTn>
                              </p:par>
                            </p:childTnLst>
                          </p:cTn>
                        </p:par>
                        <p:par>
                          <p:cTn id="66" fill="hold">
                            <p:stCondLst>
                              <p:cond delay="5500"/>
                            </p:stCondLst>
                            <p:childTnLst>
                              <p:par>
                                <p:cTn id="67" presetID="10" presetClass="entr" presetSubtype="0" fill="hold" grpId="0" nodeType="afterEffect">
                                  <p:stCondLst>
                                    <p:cond delay="0"/>
                                  </p:stCondLst>
                                  <p:childTnLst>
                                    <p:set>
                                      <p:cBhvr>
                                        <p:cTn id="68" dur="1" fill="hold">
                                          <p:stCondLst>
                                            <p:cond delay="0"/>
                                          </p:stCondLst>
                                        </p:cTn>
                                        <p:tgtEl>
                                          <p:spTgt spid="394"/>
                                        </p:tgtEl>
                                        <p:attrNameLst>
                                          <p:attrName>style.visibility</p:attrName>
                                        </p:attrNameLst>
                                      </p:cBhvr>
                                      <p:to>
                                        <p:strVal val="visible"/>
                                      </p:to>
                                    </p:set>
                                    <p:animEffect transition="in" filter="fade">
                                      <p:cBhvr>
                                        <p:cTn id="69" dur="500"/>
                                        <p:tgtEl>
                                          <p:spTgt spid="394"/>
                                        </p:tgtEl>
                                      </p:cBhvr>
                                    </p:animEffect>
                                  </p:childTnLst>
                                </p:cTn>
                              </p:par>
                            </p:childTnLst>
                          </p:cTn>
                        </p:par>
                        <p:par>
                          <p:cTn id="70" fill="hold">
                            <p:stCondLst>
                              <p:cond delay="6000"/>
                            </p:stCondLst>
                            <p:childTnLst>
                              <p:par>
                                <p:cTn id="71" presetID="37" presetClass="entr" presetSubtype="0" fill="hold" grpId="0" nodeType="afterEffect">
                                  <p:stCondLst>
                                    <p:cond delay="0"/>
                                  </p:stCondLst>
                                  <p:childTnLst>
                                    <p:set>
                                      <p:cBhvr>
                                        <p:cTn id="72" dur="1" fill="hold">
                                          <p:stCondLst>
                                            <p:cond delay="0"/>
                                          </p:stCondLst>
                                        </p:cTn>
                                        <p:tgtEl>
                                          <p:spTgt spid="395"/>
                                        </p:tgtEl>
                                        <p:attrNameLst>
                                          <p:attrName>style.visibility</p:attrName>
                                        </p:attrNameLst>
                                      </p:cBhvr>
                                      <p:to>
                                        <p:strVal val="visible"/>
                                      </p:to>
                                    </p:set>
                                    <p:animEffect transition="in" filter="fade">
                                      <p:cBhvr>
                                        <p:cTn id="73" dur="250"/>
                                        <p:tgtEl>
                                          <p:spTgt spid="395"/>
                                        </p:tgtEl>
                                      </p:cBhvr>
                                    </p:animEffect>
                                    <p:anim calcmode="lin" valueType="num">
                                      <p:cBhvr>
                                        <p:cTn id="74" dur="250" fill="hold"/>
                                        <p:tgtEl>
                                          <p:spTgt spid="395"/>
                                        </p:tgtEl>
                                        <p:attrNameLst>
                                          <p:attrName>ppt_x</p:attrName>
                                        </p:attrNameLst>
                                      </p:cBhvr>
                                      <p:tavLst>
                                        <p:tav tm="0">
                                          <p:val>
                                            <p:strVal val="#ppt_x"/>
                                          </p:val>
                                        </p:tav>
                                        <p:tav tm="100000">
                                          <p:val>
                                            <p:strVal val="#ppt_x"/>
                                          </p:val>
                                        </p:tav>
                                      </p:tavLst>
                                    </p:anim>
                                    <p:anim calcmode="lin" valueType="num">
                                      <p:cBhvr>
                                        <p:cTn id="75" dur="225" decel="100000" fill="hold"/>
                                        <p:tgtEl>
                                          <p:spTgt spid="395"/>
                                        </p:tgtEl>
                                        <p:attrNameLst>
                                          <p:attrName>ppt_y</p:attrName>
                                        </p:attrNameLst>
                                      </p:cBhvr>
                                      <p:tavLst>
                                        <p:tav tm="0">
                                          <p:val>
                                            <p:strVal val="#ppt_y+1"/>
                                          </p:val>
                                        </p:tav>
                                        <p:tav tm="100000">
                                          <p:val>
                                            <p:strVal val="#ppt_y-.03"/>
                                          </p:val>
                                        </p:tav>
                                      </p:tavLst>
                                    </p:anim>
                                    <p:anim calcmode="lin" valueType="num">
                                      <p:cBhvr>
                                        <p:cTn id="76" dur="25" accel="100000" fill="hold">
                                          <p:stCondLst>
                                            <p:cond delay="225"/>
                                          </p:stCondLst>
                                        </p:cTn>
                                        <p:tgtEl>
                                          <p:spTgt spid="395"/>
                                        </p:tgtEl>
                                        <p:attrNameLst>
                                          <p:attrName>ppt_y</p:attrName>
                                        </p:attrNameLst>
                                      </p:cBhvr>
                                      <p:tavLst>
                                        <p:tav tm="0">
                                          <p:val>
                                            <p:strVal val="#ppt_y-.03"/>
                                          </p:val>
                                        </p:tav>
                                        <p:tav tm="100000">
                                          <p:val>
                                            <p:strVal val="#ppt_y"/>
                                          </p:val>
                                        </p:tav>
                                      </p:tavLst>
                                    </p:anim>
                                  </p:childTnLst>
                                </p:cTn>
                              </p:par>
                              <p:par>
                                <p:cTn id="77" presetID="10" presetClass="entr" presetSubtype="0" fill="hold" grpId="0" nodeType="withEffect">
                                  <p:stCondLst>
                                    <p:cond delay="0"/>
                                  </p:stCondLst>
                                  <p:childTnLst>
                                    <p:set>
                                      <p:cBhvr>
                                        <p:cTn id="78" dur="1" fill="hold">
                                          <p:stCondLst>
                                            <p:cond delay="0"/>
                                          </p:stCondLst>
                                        </p:cTn>
                                        <p:tgtEl>
                                          <p:spTgt spid="407"/>
                                        </p:tgtEl>
                                        <p:attrNameLst>
                                          <p:attrName>style.visibility</p:attrName>
                                        </p:attrNameLst>
                                      </p:cBhvr>
                                      <p:to>
                                        <p:strVal val="visible"/>
                                      </p:to>
                                    </p:set>
                                    <p:animEffect transition="in" filter="fade">
                                      <p:cBhvr>
                                        <p:cTn id="79" dur="500"/>
                                        <p:tgtEl>
                                          <p:spTgt spid="407"/>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396"/>
                                        </p:tgtEl>
                                        <p:attrNameLst>
                                          <p:attrName>style.visibility</p:attrName>
                                        </p:attrNameLst>
                                      </p:cBhvr>
                                      <p:to>
                                        <p:strVal val="visible"/>
                                      </p:to>
                                    </p:set>
                                    <p:animEffect transition="in" filter="wipe(down)">
                                      <p:cBhvr>
                                        <p:cTn id="83" dur="500"/>
                                        <p:tgtEl>
                                          <p:spTgt spid="396"/>
                                        </p:tgtEl>
                                      </p:cBhvr>
                                    </p:animEffect>
                                  </p:childTnLst>
                                </p:cTn>
                              </p:par>
                            </p:childTnLst>
                          </p:cTn>
                        </p:par>
                        <p:par>
                          <p:cTn id="84" fill="hold">
                            <p:stCondLst>
                              <p:cond delay="7000"/>
                            </p:stCondLst>
                            <p:childTnLst>
                              <p:par>
                                <p:cTn id="85" presetID="10" presetClass="entr" presetSubtype="0" fill="hold" grpId="0" nodeType="afterEffect">
                                  <p:stCondLst>
                                    <p:cond delay="0"/>
                                  </p:stCondLst>
                                  <p:childTnLst>
                                    <p:set>
                                      <p:cBhvr>
                                        <p:cTn id="86" dur="1" fill="hold">
                                          <p:stCondLst>
                                            <p:cond delay="0"/>
                                          </p:stCondLst>
                                        </p:cTn>
                                        <p:tgtEl>
                                          <p:spTgt spid="397"/>
                                        </p:tgtEl>
                                        <p:attrNameLst>
                                          <p:attrName>style.visibility</p:attrName>
                                        </p:attrNameLst>
                                      </p:cBhvr>
                                      <p:to>
                                        <p:strVal val="visible"/>
                                      </p:to>
                                    </p:set>
                                    <p:animEffect transition="in" filter="fade">
                                      <p:cBhvr>
                                        <p:cTn id="87" dur="500"/>
                                        <p:tgtEl>
                                          <p:spTgt spid="397"/>
                                        </p:tgtEl>
                                      </p:cBhvr>
                                    </p:animEffect>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398"/>
                                        </p:tgtEl>
                                        <p:attrNameLst>
                                          <p:attrName>style.visibility</p:attrName>
                                        </p:attrNameLst>
                                      </p:cBhvr>
                                      <p:to>
                                        <p:strVal val="visible"/>
                                      </p:to>
                                    </p:set>
                                    <p:animEffect transition="in" filter="fade">
                                      <p:cBhvr>
                                        <p:cTn id="91" dur="250"/>
                                        <p:tgtEl>
                                          <p:spTgt spid="398"/>
                                        </p:tgtEl>
                                      </p:cBhvr>
                                    </p:animEffect>
                                    <p:anim calcmode="lin" valueType="num">
                                      <p:cBhvr>
                                        <p:cTn id="92" dur="250" fill="hold"/>
                                        <p:tgtEl>
                                          <p:spTgt spid="398"/>
                                        </p:tgtEl>
                                        <p:attrNameLst>
                                          <p:attrName>ppt_x</p:attrName>
                                        </p:attrNameLst>
                                      </p:cBhvr>
                                      <p:tavLst>
                                        <p:tav tm="0">
                                          <p:val>
                                            <p:strVal val="#ppt_x"/>
                                          </p:val>
                                        </p:tav>
                                        <p:tav tm="100000">
                                          <p:val>
                                            <p:strVal val="#ppt_x"/>
                                          </p:val>
                                        </p:tav>
                                      </p:tavLst>
                                    </p:anim>
                                    <p:anim calcmode="lin" valueType="num">
                                      <p:cBhvr>
                                        <p:cTn id="93" dur="225" decel="100000" fill="hold"/>
                                        <p:tgtEl>
                                          <p:spTgt spid="398"/>
                                        </p:tgtEl>
                                        <p:attrNameLst>
                                          <p:attrName>ppt_y</p:attrName>
                                        </p:attrNameLst>
                                      </p:cBhvr>
                                      <p:tavLst>
                                        <p:tav tm="0">
                                          <p:val>
                                            <p:strVal val="#ppt_y+1"/>
                                          </p:val>
                                        </p:tav>
                                        <p:tav tm="100000">
                                          <p:val>
                                            <p:strVal val="#ppt_y-.03"/>
                                          </p:val>
                                        </p:tav>
                                      </p:tavLst>
                                    </p:anim>
                                    <p:anim calcmode="lin" valueType="num">
                                      <p:cBhvr>
                                        <p:cTn id="94" dur="25" accel="100000" fill="hold">
                                          <p:stCondLst>
                                            <p:cond delay="225"/>
                                          </p:stCondLst>
                                        </p:cTn>
                                        <p:tgtEl>
                                          <p:spTgt spid="398"/>
                                        </p:tgtEl>
                                        <p:attrNameLst>
                                          <p:attrName>ppt_y</p:attrName>
                                        </p:attrNameLst>
                                      </p:cBhvr>
                                      <p:tavLst>
                                        <p:tav tm="0">
                                          <p:val>
                                            <p:strVal val="#ppt_y-.03"/>
                                          </p:val>
                                        </p:tav>
                                        <p:tav tm="100000">
                                          <p:val>
                                            <p:strVal val="#ppt_y"/>
                                          </p:val>
                                        </p:tav>
                                      </p:tavLst>
                                    </p:anim>
                                  </p:childTnLst>
                                </p:cTn>
                              </p:par>
                            </p:childTnLst>
                          </p:cTn>
                        </p:par>
                        <p:par>
                          <p:cTn id="95" fill="hold">
                            <p:stCondLst>
                              <p:cond delay="7750"/>
                            </p:stCondLst>
                            <p:childTnLst>
                              <p:par>
                                <p:cTn id="96" presetID="22" presetClass="entr" presetSubtype="8" fill="hold" grpId="0" nodeType="afterEffect">
                                  <p:stCondLst>
                                    <p:cond delay="0"/>
                                  </p:stCondLst>
                                  <p:childTnLst>
                                    <p:set>
                                      <p:cBhvr>
                                        <p:cTn id="97" dur="1" fill="hold">
                                          <p:stCondLst>
                                            <p:cond delay="0"/>
                                          </p:stCondLst>
                                        </p:cTn>
                                        <p:tgtEl>
                                          <p:spTgt spid="402"/>
                                        </p:tgtEl>
                                        <p:attrNameLst>
                                          <p:attrName>style.visibility</p:attrName>
                                        </p:attrNameLst>
                                      </p:cBhvr>
                                      <p:to>
                                        <p:strVal val="visible"/>
                                      </p:to>
                                    </p:set>
                                    <p:animEffect transition="in" filter="wipe(left)">
                                      <p:cBhvr>
                                        <p:cTn id="98" dur="500"/>
                                        <p:tgtEl>
                                          <p:spTgt spid="40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08"/>
                                        </p:tgtEl>
                                        <p:attrNameLst>
                                          <p:attrName>style.visibility</p:attrName>
                                        </p:attrNameLst>
                                      </p:cBhvr>
                                      <p:to>
                                        <p:strVal val="visible"/>
                                      </p:to>
                                    </p:set>
                                    <p:animEffect transition="in" filter="fade">
                                      <p:cBhvr>
                                        <p:cTn id="101" dur="500"/>
                                        <p:tgtEl>
                                          <p:spTgt spid="408"/>
                                        </p:tgtEl>
                                      </p:cBhvr>
                                    </p:animEffect>
                                  </p:childTnLst>
                                </p:cTn>
                              </p:par>
                            </p:childTnLst>
                          </p:cTn>
                        </p:par>
                        <p:par>
                          <p:cTn id="102" fill="hold">
                            <p:stCondLst>
                              <p:cond delay="8250"/>
                            </p:stCondLst>
                            <p:childTnLst>
                              <p:par>
                                <p:cTn id="103" presetID="22" presetClass="entr" presetSubtype="4" fill="hold" grpId="0" nodeType="afterEffect">
                                  <p:stCondLst>
                                    <p:cond delay="0"/>
                                  </p:stCondLst>
                                  <p:childTnLst>
                                    <p:set>
                                      <p:cBhvr>
                                        <p:cTn id="104" dur="1" fill="hold">
                                          <p:stCondLst>
                                            <p:cond delay="0"/>
                                          </p:stCondLst>
                                        </p:cTn>
                                        <p:tgtEl>
                                          <p:spTgt spid="399"/>
                                        </p:tgtEl>
                                        <p:attrNameLst>
                                          <p:attrName>style.visibility</p:attrName>
                                        </p:attrNameLst>
                                      </p:cBhvr>
                                      <p:to>
                                        <p:strVal val="visible"/>
                                      </p:to>
                                    </p:set>
                                    <p:animEffect transition="in" filter="wipe(down)">
                                      <p:cBhvr>
                                        <p:cTn id="105" dur="500"/>
                                        <p:tgtEl>
                                          <p:spTgt spid="399"/>
                                        </p:tgtEl>
                                      </p:cBhvr>
                                    </p:animEffect>
                                  </p:childTnLst>
                                </p:cTn>
                              </p:par>
                            </p:childTnLst>
                          </p:cTn>
                        </p:par>
                        <p:par>
                          <p:cTn id="106" fill="hold">
                            <p:stCondLst>
                              <p:cond delay="8750"/>
                            </p:stCondLst>
                            <p:childTnLst>
                              <p:par>
                                <p:cTn id="107" presetID="10" presetClass="entr" presetSubtype="0" fill="hold" grpId="0" nodeType="afterEffect">
                                  <p:stCondLst>
                                    <p:cond delay="0"/>
                                  </p:stCondLst>
                                  <p:childTnLst>
                                    <p:set>
                                      <p:cBhvr>
                                        <p:cTn id="108" dur="1" fill="hold">
                                          <p:stCondLst>
                                            <p:cond delay="0"/>
                                          </p:stCondLst>
                                        </p:cTn>
                                        <p:tgtEl>
                                          <p:spTgt spid="400"/>
                                        </p:tgtEl>
                                        <p:attrNameLst>
                                          <p:attrName>style.visibility</p:attrName>
                                        </p:attrNameLst>
                                      </p:cBhvr>
                                      <p:to>
                                        <p:strVal val="visible"/>
                                      </p:to>
                                    </p:set>
                                    <p:animEffect transition="in" filter="fade">
                                      <p:cBhvr>
                                        <p:cTn id="109" dur="500"/>
                                        <p:tgtEl>
                                          <p:spTgt spid="400"/>
                                        </p:tgtEl>
                                      </p:cBhvr>
                                    </p:animEffect>
                                  </p:childTnLst>
                                </p:cTn>
                              </p:par>
                            </p:childTnLst>
                          </p:cTn>
                        </p:par>
                        <p:par>
                          <p:cTn id="110" fill="hold">
                            <p:stCondLst>
                              <p:cond delay="9250"/>
                            </p:stCondLst>
                            <p:childTnLst>
                              <p:par>
                                <p:cTn id="111" presetID="37" presetClass="entr" presetSubtype="0" fill="hold" grpId="0" nodeType="afterEffect">
                                  <p:stCondLst>
                                    <p:cond delay="0"/>
                                  </p:stCondLst>
                                  <p:childTnLst>
                                    <p:set>
                                      <p:cBhvr>
                                        <p:cTn id="112" dur="1" fill="hold">
                                          <p:stCondLst>
                                            <p:cond delay="0"/>
                                          </p:stCondLst>
                                        </p:cTn>
                                        <p:tgtEl>
                                          <p:spTgt spid="401"/>
                                        </p:tgtEl>
                                        <p:attrNameLst>
                                          <p:attrName>style.visibility</p:attrName>
                                        </p:attrNameLst>
                                      </p:cBhvr>
                                      <p:to>
                                        <p:strVal val="visible"/>
                                      </p:to>
                                    </p:set>
                                    <p:animEffect transition="in" filter="fade">
                                      <p:cBhvr>
                                        <p:cTn id="113" dur="250"/>
                                        <p:tgtEl>
                                          <p:spTgt spid="401"/>
                                        </p:tgtEl>
                                      </p:cBhvr>
                                    </p:animEffect>
                                    <p:anim calcmode="lin" valueType="num">
                                      <p:cBhvr>
                                        <p:cTn id="114" dur="250" fill="hold"/>
                                        <p:tgtEl>
                                          <p:spTgt spid="401"/>
                                        </p:tgtEl>
                                        <p:attrNameLst>
                                          <p:attrName>ppt_x</p:attrName>
                                        </p:attrNameLst>
                                      </p:cBhvr>
                                      <p:tavLst>
                                        <p:tav tm="0">
                                          <p:val>
                                            <p:strVal val="#ppt_x"/>
                                          </p:val>
                                        </p:tav>
                                        <p:tav tm="100000">
                                          <p:val>
                                            <p:strVal val="#ppt_x"/>
                                          </p:val>
                                        </p:tav>
                                      </p:tavLst>
                                    </p:anim>
                                    <p:anim calcmode="lin" valueType="num">
                                      <p:cBhvr>
                                        <p:cTn id="115" dur="225" decel="100000" fill="hold"/>
                                        <p:tgtEl>
                                          <p:spTgt spid="401"/>
                                        </p:tgtEl>
                                        <p:attrNameLst>
                                          <p:attrName>ppt_y</p:attrName>
                                        </p:attrNameLst>
                                      </p:cBhvr>
                                      <p:tavLst>
                                        <p:tav tm="0">
                                          <p:val>
                                            <p:strVal val="#ppt_y+1"/>
                                          </p:val>
                                        </p:tav>
                                        <p:tav tm="100000">
                                          <p:val>
                                            <p:strVal val="#ppt_y-.03"/>
                                          </p:val>
                                        </p:tav>
                                      </p:tavLst>
                                    </p:anim>
                                    <p:anim calcmode="lin" valueType="num">
                                      <p:cBhvr>
                                        <p:cTn id="116" dur="25" accel="100000" fill="hold">
                                          <p:stCondLst>
                                            <p:cond delay="225"/>
                                          </p:stCondLst>
                                        </p:cTn>
                                        <p:tgtEl>
                                          <p:spTgt spid="401"/>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409"/>
                                        </p:tgtEl>
                                        <p:attrNameLst>
                                          <p:attrName>style.visibility</p:attrName>
                                        </p:attrNameLst>
                                      </p:cBhvr>
                                      <p:to>
                                        <p:strVal val="visible"/>
                                      </p:to>
                                    </p:set>
                                    <p:animEffect transition="in" filter="fade">
                                      <p:cBhvr>
                                        <p:cTn id="120" dur="1000"/>
                                        <p:tgtEl>
                                          <p:spTgt spid="409"/>
                                        </p:tgtEl>
                                      </p:cBhvr>
                                    </p:animEffect>
                                    <p:anim calcmode="lin" valueType="num">
                                      <p:cBhvr>
                                        <p:cTn id="121" dur="1000" fill="hold"/>
                                        <p:tgtEl>
                                          <p:spTgt spid="409"/>
                                        </p:tgtEl>
                                        <p:attrNameLst>
                                          <p:attrName>ppt_x</p:attrName>
                                        </p:attrNameLst>
                                      </p:cBhvr>
                                      <p:tavLst>
                                        <p:tav tm="0">
                                          <p:val>
                                            <p:strVal val="#ppt_x"/>
                                          </p:val>
                                        </p:tav>
                                        <p:tav tm="100000">
                                          <p:val>
                                            <p:strVal val="#ppt_x"/>
                                          </p:val>
                                        </p:tav>
                                      </p:tavLst>
                                    </p:anim>
                                    <p:anim calcmode="lin" valueType="num">
                                      <p:cBhvr>
                                        <p:cTn id="122" dur="1000" fill="hold"/>
                                        <p:tgtEl>
                                          <p:spTgt spid="4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 grpId="0"/>
      <p:bldP spid="389" grpId="0"/>
      <p:bldP spid="392" grpId="0"/>
      <p:bldP spid="395" grpId="0"/>
      <p:bldP spid="398" grpId="0"/>
      <p:bldP spid="401" grpId="0"/>
      <p:bldP spid="402" grpId="0"/>
      <p:bldP spid="403" grpId="0"/>
      <p:bldP spid="404" grpId="0"/>
      <p:bldP spid="405" grpId="0"/>
      <p:bldP spid="406" grpId="0"/>
      <p:bldP spid="407" grpId="0"/>
      <p:bldP spid="408" grpId="0"/>
      <p:bldP spid="409" grpId="0" animBg="1"/>
      <p:bldP spid="385" grpId="0" animBg="1"/>
      <p:bldP spid="4" grpId="0"/>
      <p:bldP spid="387" grpId="0" animBg="1"/>
      <p:bldP spid="388" grpId="0"/>
      <p:bldP spid="390" grpId="0" animBg="1"/>
      <p:bldP spid="391" grpId="0"/>
      <p:bldP spid="393" grpId="0" animBg="1"/>
      <p:bldP spid="394" grpId="0"/>
      <p:bldP spid="396" grpId="0" animBg="1"/>
      <p:bldP spid="397" grpId="0"/>
      <p:bldP spid="399" grpId="0" animBg="1"/>
      <p:bldP spid="4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82" y="98666"/>
            <a:ext cx="9143998" cy="1020762"/>
          </a:xfrm>
        </p:spPr>
        <p:txBody>
          <a:bodyPr/>
          <a:lstStyle/>
          <a:p>
            <a:r>
              <a:rPr lang="en-US" sz="2500" dirty="0" err="1"/>
              <a:t>Öğretmenlerin</a:t>
            </a:r>
            <a:r>
              <a:rPr lang="en-US" sz="2500" dirty="0"/>
              <a:t> </a:t>
            </a:r>
            <a:r>
              <a:rPr lang="en-US" sz="2500" dirty="0" err="1"/>
              <a:t>Özlük</a:t>
            </a:r>
            <a:r>
              <a:rPr lang="en-US" sz="2500" dirty="0"/>
              <a:t> </a:t>
            </a:r>
            <a:r>
              <a:rPr lang="en-US" sz="2500" dirty="0" err="1"/>
              <a:t>Hakları</a:t>
            </a:r>
            <a:endParaRPr lang="en-US" sz="2500" dirty="0"/>
          </a:p>
        </p:txBody>
      </p:sp>
      <p:grpSp>
        <p:nvGrpSpPr>
          <p:cNvPr id="5" name="frame" descr="Box graphic"/>
          <p:cNvGrpSpPr/>
          <p:nvPr/>
        </p:nvGrpSpPr>
        <p:grpSpPr bwMode="invGray">
          <a:xfrm>
            <a:off x="5086300" y="2060848"/>
            <a:ext cx="6840760" cy="3600400"/>
            <a:chOff x="4417839" y="1630821"/>
            <a:chExt cx="6291028" cy="4575885"/>
          </a:xfrm>
        </p:grpSpPr>
        <p:grpSp>
          <p:nvGrpSpPr>
            <p:cNvPr id="7" name="Group 6"/>
            <p:cNvGrpSpPr/>
            <p:nvPr/>
          </p:nvGrpSpPr>
          <p:grpSpPr bwMode="invGray">
            <a:xfrm>
              <a:off x="5414491" y="1630821"/>
              <a:ext cx="5294376" cy="4114800"/>
              <a:chOff x="3310555" y="716546"/>
              <a:chExt cx="5294376" cy="4114800"/>
            </a:xfrm>
          </p:grpSpPr>
          <p:grpSp>
            <p:nvGrpSpPr>
              <p:cNvPr id="159" name="Group 158"/>
              <p:cNvGrpSpPr/>
              <p:nvPr/>
            </p:nvGrpSpPr>
            <p:grpSpPr bwMode="invGray">
              <a:xfrm flipH="1">
                <a:off x="3310555" y="737968"/>
                <a:ext cx="5294376" cy="54864"/>
                <a:chOff x="1522413" y="1514475"/>
                <a:chExt cx="10569575" cy="64008"/>
              </a:xfrm>
              <a:solidFill>
                <a:schemeClr val="accent1"/>
              </a:solidFill>
            </p:grpSpPr>
            <p:sp>
              <p:nvSpPr>
                <p:cNvPr id="235" name="Freeform 23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6" name="Freeform 23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7" name="Freeform 23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nvGrpSpPr>
              <p:cNvPr id="160" name="Group 159"/>
              <p:cNvGrpSpPr/>
              <p:nvPr/>
            </p:nvGrpSpPr>
            <p:grpSpPr bwMode="invGray">
              <a:xfrm rot="16200000" flipH="1">
                <a:off x="6492229" y="2755658"/>
                <a:ext cx="4114800" cy="36576"/>
                <a:chOff x="1522413" y="1514475"/>
                <a:chExt cx="10569575" cy="64008"/>
              </a:xfrm>
              <a:solidFill>
                <a:schemeClr val="accent1"/>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grpSp>
          <p:nvGrpSpPr>
            <p:cNvPr id="8" name="Group 7"/>
            <p:cNvGrpSpPr/>
            <p:nvPr/>
          </p:nvGrpSpPr>
          <p:grpSpPr bwMode="invGray">
            <a:xfrm rot="10800000">
              <a:off x="4417839" y="2091906"/>
              <a:ext cx="5294376" cy="4114800"/>
              <a:chOff x="3310555" y="716546"/>
              <a:chExt cx="5294376" cy="4114800"/>
            </a:xfrm>
          </p:grpSpPr>
          <p:grpSp>
            <p:nvGrpSpPr>
              <p:cNvPr id="9" name="Group 8"/>
              <p:cNvGrpSpPr/>
              <p:nvPr/>
            </p:nvGrpSpPr>
            <p:grpSpPr bwMode="invGray">
              <a:xfrm flipH="1">
                <a:off x="3310555" y="737968"/>
                <a:ext cx="5294376" cy="54864"/>
                <a:chOff x="1522413" y="1514475"/>
                <a:chExt cx="10569575" cy="64008"/>
              </a:xfrm>
              <a:solidFill>
                <a:schemeClr val="accent1"/>
              </a:solidFill>
            </p:grpSpPr>
            <p:sp>
              <p:nvSpPr>
                <p:cNvPr id="85" name="Freeform 8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6" name="Freeform 8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7" name="Freeform 8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nvGrpSpPr>
              <p:cNvPr id="10" name="Group 9"/>
              <p:cNvGrpSpPr/>
              <p:nvPr/>
            </p:nvGrpSpPr>
            <p:grpSpPr bwMode="invGray">
              <a:xfrm rot="16200000" flipH="1">
                <a:off x="6492229" y="2755658"/>
                <a:ext cx="4114800" cy="36576"/>
                <a:chOff x="1522413" y="1514475"/>
                <a:chExt cx="10569575" cy="64008"/>
              </a:xfrm>
              <a:solidFill>
                <a:schemeClr val="accent1"/>
              </a:solidFill>
            </p:grpSpPr>
            <p:sp>
              <p:nvSpPr>
                <p:cNvPr id="11"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grpSp>
      <p:grpSp>
        <p:nvGrpSpPr>
          <p:cNvPr id="309" name="line" descr="Line graphic"/>
          <p:cNvGrpSpPr/>
          <p:nvPr/>
        </p:nvGrpSpPr>
        <p:grpSpPr bwMode="invGray">
          <a:xfrm>
            <a:off x="688144" y="1196138"/>
            <a:ext cx="10569575" cy="64008"/>
            <a:chOff x="1522413" y="1514475"/>
            <a:chExt cx="10569575" cy="64008"/>
          </a:xfrm>
        </p:grpSpPr>
        <p:sp>
          <p:nvSpPr>
            <p:cNvPr id="310"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1"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2"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856" y="2273649"/>
            <a:ext cx="6286500" cy="3143250"/>
          </a:xfrm>
          <a:prstGeom prst="rect">
            <a:avLst/>
          </a:prstGeom>
        </p:spPr>
      </p:pic>
      <p:sp>
        <p:nvSpPr>
          <p:cNvPr id="384" name="TextBox 383"/>
          <p:cNvSpPr txBox="1"/>
          <p:nvPr/>
        </p:nvSpPr>
        <p:spPr>
          <a:xfrm>
            <a:off x="123915" y="2413070"/>
            <a:ext cx="5064416" cy="2834622"/>
          </a:xfrm>
          <a:prstGeom prst="rect">
            <a:avLst/>
          </a:prstGeom>
          <a:gradFill flip="none" rotWithShape="1">
            <a:gsLst>
              <a:gs pos="0">
                <a:schemeClr val="dk1">
                  <a:lumMod val="59000"/>
                </a:schemeClr>
              </a:gs>
              <a:gs pos="46000">
                <a:schemeClr val="dk1">
                  <a:lumMod val="97000"/>
                  <a:lumOff val="3000"/>
                </a:schemeClr>
              </a:gs>
              <a:gs pos="100000">
                <a:schemeClr val="dk1">
                  <a:lumMod val="60000"/>
                  <a:lumOff val="40000"/>
                </a:schemeClr>
              </a:gs>
            </a:gsLst>
            <a:lin ang="16200000" scaled="1"/>
            <a:tileRect/>
          </a:gradFill>
          <a:ln>
            <a:noFill/>
          </a:ln>
          <a:effectLst/>
          <a:scene3d>
            <a:camera prst="perspectiveRight"/>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wrap="square" rtlCol="0">
            <a:spAutoFit/>
          </a:bodyPr>
          <a:lstStyle/>
          <a:p>
            <a:pPr marL="285750" lvl="0" indent="-285750" algn="just">
              <a:lnSpc>
                <a:spcPct val="90000"/>
              </a:lnSpc>
              <a:buFont typeface="Wingdings" panose="05000000000000000000" pitchFamily="2" charset="2"/>
              <a:buChar char="v"/>
            </a:pPr>
            <a:r>
              <a:rPr kumimoji="0" lang="tr-TR" sz="1800" b="0" i="0" u="none" strike="noStrike" kern="1200" cap="none" spc="0" normalizeH="0" baseline="0" noProof="0" dirty="0">
                <a:ln>
                  <a:noFill/>
                </a:ln>
                <a:solidFill>
                  <a:prstClr val="white"/>
                </a:solidFill>
                <a:effectLst/>
                <a:uLnTx/>
                <a:uFillTx/>
                <a:latin typeface="Corbel"/>
                <a:ea typeface="+mn-ea"/>
                <a:cs typeface="+mn-cs"/>
              </a:rPr>
              <a:t>	</a:t>
            </a:r>
            <a:r>
              <a:rPr lang="tr-TR" dirty="0">
                <a:solidFill>
                  <a:prstClr val="white"/>
                </a:solidFill>
              </a:rPr>
              <a:t>Türkiye’de öğretmenler, devlet </a:t>
            </a:r>
            <a:r>
              <a:rPr lang="tr-TR" dirty="0" smtClean="0">
                <a:solidFill>
                  <a:prstClr val="white"/>
                </a:solidFill>
              </a:rPr>
              <a:t>memurlarının sahip </a:t>
            </a:r>
            <a:r>
              <a:rPr lang="tr-TR" dirty="0">
                <a:solidFill>
                  <a:prstClr val="white"/>
                </a:solidFill>
              </a:rPr>
              <a:t>olduğu bütün hak, yetki ve yasaklara tabidirler. MEB’e bağlı </a:t>
            </a:r>
            <a:r>
              <a:rPr lang="tr-TR" dirty="0" smtClean="0">
                <a:solidFill>
                  <a:prstClr val="white"/>
                </a:solidFill>
              </a:rPr>
              <a:t>okullardaki istihdam </a:t>
            </a:r>
            <a:r>
              <a:rPr lang="tr-TR" dirty="0">
                <a:solidFill>
                  <a:prstClr val="white"/>
                </a:solidFill>
              </a:rPr>
              <a:t>biçimleri daimi (kadrolu), sözleşmeli veya geçici statüde olabilir. Yaygın </a:t>
            </a:r>
            <a:r>
              <a:rPr lang="tr-TR" dirty="0" smtClean="0">
                <a:solidFill>
                  <a:prstClr val="white"/>
                </a:solidFill>
              </a:rPr>
              <a:t>uygulama biçimi </a:t>
            </a:r>
            <a:r>
              <a:rPr lang="tr-TR" dirty="0">
                <a:solidFill>
                  <a:prstClr val="white"/>
                </a:solidFill>
              </a:rPr>
              <a:t>“daimi” statüdür. Bu personelin “yaşam boyu” iş garantisi demektir</a:t>
            </a:r>
            <a:r>
              <a:rPr lang="tr-TR" dirty="0" smtClean="0">
                <a:solidFill>
                  <a:prstClr val="white"/>
                </a:solidFill>
              </a:rPr>
              <a:t>. 2005 </a:t>
            </a:r>
            <a:r>
              <a:rPr lang="tr-TR" dirty="0">
                <a:solidFill>
                  <a:prstClr val="white"/>
                </a:solidFill>
              </a:rPr>
              <a:t>yılından bu yana, eğitim kurumlarında da “sözleşmeli” statüde öğretmen </a:t>
            </a:r>
            <a:r>
              <a:rPr lang="tr-TR" dirty="0" smtClean="0">
                <a:solidFill>
                  <a:prstClr val="white"/>
                </a:solidFill>
              </a:rPr>
              <a:t>istihdamı da </a:t>
            </a:r>
            <a:r>
              <a:rPr lang="tr-TR" dirty="0">
                <a:solidFill>
                  <a:prstClr val="white"/>
                </a:solidFill>
              </a:rPr>
              <a:t>yapılmaktadır. İhtiyaç olması halinde görev süreleri uzatılmaktadır.</a:t>
            </a:r>
            <a:endParaRPr kumimoji="0" lang="tr-TR"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387" name="Right Arrow 386">
            <a:hlinkClick r:id="" action="ppaction://hlinkshowjump?jump=nextslide"/>
          </p:cNvPr>
          <p:cNvSpPr/>
          <p:nvPr/>
        </p:nvSpPr>
        <p:spPr>
          <a:xfrm>
            <a:off x="10907963" y="518238"/>
            <a:ext cx="978408" cy="484632"/>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28776233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384"/>
                                        </p:tgtEl>
                                        <p:attrNameLst>
                                          <p:attrName>style.visibility</p:attrName>
                                        </p:attrNameLst>
                                      </p:cBhvr>
                                      <p:to>
                                        <p:strVal val="visible"/>
                                      </p:to>
                                    </p:set>
                                    <p:animEffect transition="in" filter="fade">
                                      <p:cBhvr>
                                        <p:cTn id="15" dur="1000"/>
                                        <p:tgtEl>
                                          <p:spTgt spid="384"/>
                                        </p:tgtEl>
                                      </p:cBhvr>
                                    </p:animEffect>
                                    <p:anim calcmode="lin" valueType="num">
                                      <p:cBhvr>
                                        <p:cTn id="16" dur="1000" fill="hold"/>
                                        <p:tgtEl>
                                          <p:spTgt spid="384"/>
                                        </p:tgtEl>
                                        <p:attrNameLst>
                                          <p:attrName>ppt_x</p:attrName>
                                        </p:attrNameLst>
                                      </p:cBhvr>
                                      <p:tavLst>
                                        <p:tav tm="0">
                                          <p:val>
                                            <p:strVal val="#ppt_x"/>
                                          </p:val>
                                        </p:tav>
                                        <p:tav tm="100000">
                                          <p:val>
                                            <p:strVal val="#ppt_x"/>
                                          </p:val>
                                        </p:tav>
                                      </p:tavLst>
                                    </p:anim>
                                    <p:anim calcmode="lin" valueType="num">
                                      <p:cBhvr>
                                        <p:cTn id="17" dur="1000" fill="hold"/>
                                        <p:tgtEl>
                                          <p:spTgt spid="3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82" y="98666"/>
            <a:ext cx="9143998" cy="1020762"/>
          </a:xfrm>
        </p:spPr>
        <p:txBody>
          <a:bodyPr/>
          <a:lstStyle/>
          <a:p>
            <a:r>
              <a:rPr lang="en-US" sz="2500" dirty="0" err="1"/>
              <a:t>Öğretmenlerin</a:t>
            </a:r>
            <a:r>
              <a:rPr lang="en-US" sz="2500" dirty="0"/>
              <a:t> </a:t>
            </a:r>
            <a:r>
              <a:rPr lang="en-US" sz="2500" dirty="0" err="1"/>
              <a:t>Özlük</a:t>
            </a:r>
            <a:r>
              <a:rPr lang="en-US" sz="2500" dirty="0"/>
              <a:t> </a:t>
            </a:r>
            <a:r>
              <a:rPr lang="en-US" sz="2500" dirty="0" err="1"/>
              <a:t>Hakları</a:t>
            </a:r>
            <a:endParaRPr lang="en-US" sz="2500" dirty="0"/>
          </a:p>
        </p:txBody>
      </p:sp>
      <p:grpSp>
        <p:nvGrpSpPr>
          <p:cNvPr id="5" name="frame" descr="Box graphic"/>
          <p:cNvGrpSpPr/>
          <p:nvPr/>
        </p:nvGrpSpPr>
        <p:grpSpPr bwMode="invGray">
          <a:xfrm>
            <a:off x="549796" y="2132856"/>
            <a:ext cx="5930119" cy="3600400"/>
            <a:chOff x="4417839" y="1630821"/>
            <a:chExt cx="6291028" cy="4575885"/>
          </a:xfrm>
        </p:grpSpPr>
        <p:grpSp>
          <p:nvGrpSpPr>
            <p:cNvPr id="7" name="Group 6"/>
            <p:cNvGrpSpPr/>
            <p:nvPr/>
          </p:nvGrpSpPr>
          <p:grpSpPr bwMode="invGray">
            <a:xfrm>
              <a:off x="5414491" y="1630821"/>
              <a:ext cx="5294376" cy="4114800"/>
              <a:chOff x="3310555" y="716546"/>
              <a:chExt cx="5294376" cy="4114800"/>
            </a:xfrm>
          </p:grpSpPr>
          <p:grpSp>
            <p:nvGrpSpPr>
              <p:cNvPr id="159" name="Group 158"/>
              <p:cNvGrpSpPr/>
              <p:nvPr/>
            </p:nvGrpSpPr>
            <p:grpSpPr bwMode="invGray">
              <a:xfrm flipH="1">
                <a:off x="3310555" y="737968"/>
                <a:ext cx="5294376" cy="54864"/>
                <a:chOff x="1522413" y="1514475"/>
                <a:chExt cx="10569575" cy="64008"/>
              </a:xfrm>
              <a:solidFill>
                <a:schemeClr val="accent1"/>
              </a:solidFill>
            </p:grpSpPr>
            <p:sp>
              <p:nvSpPr>
                <p:cNvPr id="235" name="Freeform 23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6" name="Freeform 23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7" name="Freeform 23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nvGrpSpPr>
              <p:cNvPr id="160" name="Group 159"/>
              <p:cNvGrpSpPr/>
              <p:nvPr/>
            </p:nvGrpSpPr>
            <p:grpSpPr bwMode="invGray">
              <a:xfrm rot="16200000" flipH="1">
                <a:off x="6492229" y="2755658"/>
                <a:ext cx="4114800" cy="36576"/>
                <a:chOff x="1522413" y="1514475"/>
                <a:chExt cx="10569575" cy="64008"/>
              </a:xfrm>
              <a:solidFill>
                <a:schemeClr val="accent1"/>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grpSp>
          <p:nvGrpSpPr>
            <p:cNvPr id="8" name="Group 7"/>
            <p:cNvGrpSpPr/>
            <p:nvPr/>
          </p:nvGrpSpPr>
          <p:grpSpPr bwMode="invGray">
            <a:xfrm rot="10800000">
              <a:off x="4417839" y="2091906"/>
              <a:ext cx="5294376" cy="4114800"/>
              <a:chOff x="3310555" y="716546"/>
              <a:chExt cx="5294376" cy="4114800"/>
            </a:xfrm>
          </p:grpSpPr>
          <p:grpSp>
            <p:nvGrpSpPr>
              <p:cNvPr id="9" name="Group 8"/>
              <p:cNvGrpSpPr/>
              <p:nvPr/>
            </p:nvGrpSpPr>
            <p:grpSpPr bwMode="invGray">
              <a:xfrm flipH="1">
                <a:off x="3310555" y="737968"/>
                <a:ext cx="5294376" cy="54864"/>
                <a:chOff x="1522413" y="1514475"/>
                <a:chExt cx="10569575" cy="64008"/>
              </a:xfrm>
              <a:solidFill>
                <a:schemeClr val="accent1"/>
              </a:solidFill>
            </p:grpSpPr>
            <p:sp>
              <p:nvSpPr>
                <p:cNvPr id="85" name="Freeform 8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6" name="Freeform 8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7" name="Freeform 8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nvGrpSpPr>
              <p:cNvPr id="10" name="Group 9"/>
              <p:cNvGrpSpPr/>
              <p:nvPr/>
            </p:nvGrpSpPr>
            <p:grpSpPr bwMode="invGray">
              <a:xfrm rot="16200000" flipH="1">
                <a:off x="6492229" y="2755658"/>
                <a:ext cx="4114800" cy="36576"/>
                <a:chOff x="1522413" y="1514475"/>
                <a:chExt cx="10569575" cy="64008"/>
              </a:xfrm>
              <a:solidFill>
                <a:schemeClr val="accent1"/>
              </a:solidFill>
            </p:grpSpPr>
            <p:sp>
              <p:nvSpPr>
                <p:cNvPr id="11"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grpSp>
      <p:grpSp>
        <p:nvGrpSpPr>
          <p:cNvPr id="309" name="line" descr="Line graphic"/>
          <p:cNvGrpSpPr/>
          <p:nvPr/>
        </p:nvGrpSpPr>
        <p:grpSpPr bwMode="invGray">
          <a:xfrm>
            <a:off x="688144" y="1196138"/>
            <a:ext cx="10569575" cy="64008"/>
            <a:chOff x="1522413" y="1514475"/>
            <a:chExt cx="10569575" cy="64008"/>
          </a:xfrm>
        </p:grpSpPr>
        <p:sp>
          <p:nvSpPr>
            <p:cNvPr id="310"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1"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2"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sp>
        <p:nvSpPr>
          <p:cNvPr id="384" name="TextBox 383"/>
          <p:cNvSpPr txBox="1"/>
          <p:nvPr/>
        </p:nvSpPr>
        <p:spPr>
          <a:xfrm>
            <a:off x="6390296" y="2132856"/>
            <a:ext cx="5064416" cy="3831818"/>
          </a:xfrm>
          <a:prstGeom prst="rect">
            <a:avLst/>
          </a:prstGeom>
          <a:gradFill flip="none" rotWithShape="1">
            <a:gsLst>
              <a:gs pos="0">
                <a:schemeClr val="dk1">
                  <a:lumMod val="59000"/>
                </a:schemeClr>
              </a:gs>
              <a:gs pos="46000">
                <a:schemeClr val="dk1">
                  <a:lumMod val="97000"/>
                  <a:lumOff val="3000"/>
                </a:schemeClr>
              </a:gs>
              <a:gs pos="100000">
                <a:schemeClr val="dk1">
                  <a:lumMod val="60000"/>
                  <a:lumOff val="40000"/>
                </a:schemeClr>
              </a:gs>
            </a:gsLst>
            <a:lin ang="16200000" scaled="1"/>
            <a:tileRect/>
          </a:gradFill>
          <a:ln>
            <a:noFill/>
          </a:ln>
          <a:effectLst/>
          <a:scene3d>
            <a:camera prst="perspectiveLeft"/>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wrap="square" rtlCol="0">
            <a:spAutoFit/>
          </a:bodyPr>
          <a:lstStyle/>
          <a:p>
            <a:pPr marL="285750" lvl="0" indent="-285750" algn="just">
              <a:lnSpc>
                <a:spcPct val="90000"/>
              </a:lnSpc>
              <a:buFont typeface="Wingdings" panose="05000000000000000000" pitchFamily="2" charset="2"/>
              <a:buChar char="v"/>
            </a:pPr>
            <a:r>
              <a:rPr kumimoji="0" lang="tr-TR" sz="1800" b="0" i="0" u="none" strike="noStrike" kern="1200" cap="none" spc="0" normalizeH="0" baseline="0" noProof="0" dirty="0">
                <a:ln>
                  <a:noFill/>
                </a:ln>
                <a:solidFill>
                  <a:prstClr val="white"/>
                </a:solidFill>
                <a:effectLst/>
                <a:uLnTx/>
                <a:uFillTx/>
                <a:latin typeface="Corbel"/>
                <a:ea typeface="+mn-ea"/>
                <a:cs typeface="+mn-cs"/>
              </a:rPr>
              <a:t>	</a:t>
            </a:r>
            <a:r>
              <a:rPr lang="tr-TR" dirty="0">
                <a:solidFill>
                  <a:prstClr val="white"/>
                </a:solidFill>
              </a:rPr>
              <a:t>Öğretmenler, yasal olarak kazanç sağlayıcı ticarî faaliyetlerde bulunamamakla birlikte</a:t>
            </a:r>
            <a:r>
              <a:rPr lang="tr-TR" dirty="0" smtClean="0">
                <a:solidFill>
                  <a:prstClr val="white"/>
                </a:solidFill>
              </a:rPr>
              <a:t>, özel </a:t>
            </a:r>
            <a:r>
              <a:rPr lang="tr-TR" dirty="0">
                <a:solidFill>
                  <a:prstClr val="white"/>
                </a:solidFill>
              </a:rPr>
              <a:t>öğretim kurumlarında asil görevlerini aksatmamak kaydıyla </a:t>
            </a:r>
            <a:r>
              <a:rPr lang="tr-TR" dirty="0" smtClean="0">
                <a:solidFill>
                  <a:prstClr val="white"/>
                </a:solidFill>
              </a:rPr>
              <a:t>mevzuatında belirlenen </a:t>
            </a:r>
            <a:r>
              <a:rPr lang="tr-TR" dirty="0">
                <a:solidFill>
                  <a:prstClr val="white"/>
                </a:solidFill>
              </a:rPr>
              <a:t>sürelerle sınırlı olmak üzere kurumları dışındaki, bir kurumdan ders </a:t>
            </a:r>
            <a:r>
              <a:rPr lang="tr-TR" dirty="0" smtClean="0">
                <a:solidFill>
                  <a:prstClr val="white"/>
                </a:solidFill>
              </a:rPr>
              <a:t>görevi </a:t>
            </a:r>
            <a:r>
              <a:rPr lang="tr-TR" dirty="0">
                <a:solidFill>
                  <a:prstClr val="white"/>
                </a:solidFill>
              </a:rPr>
              <a:t>alabilmektedir. Öğretmenlerin kılık kıyafetlerini belirleyen yasal </a:t>
            </a:r>
            <a:r>
              <a:rPr lang="tr-TR" dirty="0" smtClean="0">
                <a:solidFill>
                  <a:prstClr val="white"/>
                </a:solidFill>
              </a:rPr>
              <a:t>düzenlemeler bulunmaktadır</a:t>
            </a:r>
            <a:r>
              <a:rPr lang="tr-TR" dirty="0">
                <a:solidFill>
                  <a:prstClr val="white"/>
                </a:solidFill>
              </a:rPr>
              <a:t>. Türkiye’de öğretmenlerin eğitim yönetiminin çeşitli </a:t>
            </a:r>
            <a:r>
              <a:rPr lang="tr-TR" dirty="0" smtClean="0">
                <a:solidFill>
                  <a:prstClr val="white"/>
                </a:solidFill>
              </a:rPr>
              <a:t>kademelerindeki yöneticilik </a:t>
            </a:r>
            <a:r>
              <a:rPr lang="tr-TR" dirty="0">
                <a:solidFill>
                  <a:prstClr val="white"/>
                </a:solidFill>
              </a:rPr>
              <a:t>görevlerine atanma ve meslekî kariyer alanında hiyerarşik bir </a:t>
            </a:r>
            <a:r>
              <a:rPr lang="tr-TR" dirty="0" smtClean="0">
                <a:solidFill>
                  <a:prstClr val="white"/>
                </a:solidFill>
              </a:rPr>
              <a:t>yükselme yapabilmeleri </a:t>
            </a:r>
            <a:r>
              <a:rPr lang="tr-TR" dirty="0">
                <a:solidFill>
                  <a:prstClr val="white"/>
                </a:solidFill>
              </a:rPr>
              <a:t>mümkündür. Öğretmenlerin yönetici ve müfettiş olmalarının önü açıktır</a:t>
            </a:r>
            <a:r>
              <a:rPr lang="tr-TR" dirty="0" smtClean="0">
                <a:solidFill>
                  <a:prstClr val="white"/>
                </a:solidFill>
              </a:rPr>
              <a:t>. Öğretmenlerden </a:t>
            </a:r>
            <a:r>
              <a:rPr lang="tr-TR" dirty="0">
                <a:solidFill>
                  <a:prstClr val="white"/>
                </a:solidFill>
              </a:rPr>
              <a:t>müdür olanlar isterlerse öğretmenlik mesleğine dönebilirler. </a:t>
            </a:r>
            <a:endParaRPr kumimoji="0" lang="tr-TR" sz="1800" b="0" i="0" u="none" strike="noStrike" kern="1200" cap="none" spc="0" normalizeH="0" baseline="0" noProof="0" dirty="0">
              <a:ln>
                <a:noFill/>
              </a:ln>
              <a:solidFill>
                <a:prstClr val="white"/>
              </a:solidFill>
              <a:effectLst/>
              <a:uLnTx/>
              <a:uFillTx/>
              <a:latin typeface="Corbel"/>
              <a:ea typeface="+mn-ea"/>
              <a:cs typeface="+mn-cs"/>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5244" y="2402438"/>
            <a:ext cx="6111256" cy="3143250"/>
          </a:xfrm>
          <a:prstGeom prst="rect">
            <a:avLst/>
          </a:prstGeom>
          <a:scene3d>
            <a:camera prst="perspectiveContrastingRightFacing"/>
            <a:lightRig rig="threePt" dir="t"/>
          </a:scene3d>
        </p:spPr>
      </p:pic>
      <p:sp>
        <p:nvSpPr>
          <p:cNvPr id="385" name="Right Arrow 384">
            <a:hlinkClick r:id="" action="ppaction://hlinkshowjump?jump=nextslide"/>
          </p:cNvPr>
          <p:cNvSpPr/>
          <p:nvPr/>
        </p:nvSpPr>
        <p:spPr>
          <a:xfrm>
            <a:off x="10907963" y="518238"/>
            <a:ext cx="978408" cy="484632"/>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8634191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2500"/>
                            </p:stCondLst>
                            <p:childTnLst>
                              <p:par>
                                <p:cTn id="13" presetID="37" presetClass="entr" presetSubtype="0" fill="hold" grpId="0" nodeType="afterEffect">
                                  <p:stCondLst>
                                    <p:cond delay="0"/>
                                  </p:stCondLst>
                                  <p:childTnLst>
                                    <p:set>
                                      <p:cBhvr>
                                        <p:cTn id="14" dur="1" fill="hold">
                                          <p:stCondLst>
                                            <p:cond delay="0"/>
                                          </p:stCondLst>
                                        </p:cTn>
                                        <p:tgtEl>
                                          <p:spTgt spid="384"/>
                                        </p:tgtEl>
                                        <p:attrNameLst>
                                          <p:attrName>style.visibility</p:attrName>
                                        </p:attrNameLst>
                                      </p:cBhvr>
                                      <p:to>
                                        <p:strVal val="visible"/>
                                      </p:to>
                                    </p:set>
                                    <p:animEffect transition="in" filter="fade">
                                      <p:cBhvr>
                                        <p:cTn id="15" dur="1000"/>
                                        <p:tgtEl>
                                          <p:spTgt spid="384"/>
                                        </p:tgtEl>
                                      </p:cBhvr>
                                    </p:animEffect>
                                    <p:anim calcmode="lin" valueType="num">
                                      <p:cBhvr>
                                        <p:cTn id="16" dur="1000" fill="hold"/>
                                        <p:tgtEl>
                                          <p:spTgt spid="384"/>
                                        </p:tgtEl>
                                        <p:attrNameLst>
                                          <p:attrName>ppt_x</p:attrName>
                                        </p:attrNameLst>
                                      </p:cBhvr>
                                      <p:tavLst>
                                        <p:tav tm="0">
                                          <p:val>
                                            <p:strVal val="#ppt_x"/>
                                          </p:val>
                                        </p:tav>
                                        <p:tav tm="100000">
                                          <p:val>
                                            <p:strVal val="#ppt_x"/>
                                          </p:val>
                                        </p:tav>
                                      </p:tavLst>
                                    </p:anim>
                                    <p:anim calcmode="lin" valueType="num">
                                      <p:cBhvr>
                                        <p:cTn id="17" dur="900" decel="100000" fill="hold"/>
                                        <p:tgtEl>
                                          <p:spTgt spid="38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8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82" y="98666"/>
            <a:ext cx="9143998" cy="1020762"/>
          </a:xfrm>
        </p:spPr>
        <p:txBody>
          <a:bodyPr/>
          <a:lstStyle/>
          <a:p>
            <a:r>
              <a:rPr lang="en-US" sz="2500" dirty="0" err="1"/>
              <a:t>Öğretmenlerin</a:t>
            </a:r>
            <a:r>
              <a:rPr lang="en-US" sz="2500" dirty="0"/>
              <a:t> </a:t>
            </a:r>
            <a:r>
              <a:rPr lang="en-US" sz="2500" dirty="0" err="1"/>
              <a:t>Özlük</a:t>
            </a:r>
            <a:r>
              <a:rPr lang="en-US" sz="2500" dirty="0"/>
              <a:t> </a:t>
            </a:r>
            <a:r>
              <a:rPr lang="en-US" sz="2500" dirty="0" err="1"/>
              <a:t>Hakları</a:t>
            </a:r>
            <a:endParaRPr lang="en-US" sz="2500" dirty="0"/>
          </a:p>
        </p:txBody>
      </p:sp>
      <p:grpSp>
        <p:nvGrpSpPr>
          <p:cNvPr id="5" name="frame" descr="Box graphic"/>
          <p:cNvGrpSpPr/>
          <p:nvPr/>
        </p:nvGrpSpPr>
        <p:grpSpPr bwMode="invGray">
          <a:xfrm>
            <a:off x="189756" y="2177168"/>
            <a:ext cx="6290159" cy="3844120"/>
            <a:chOff x="4417839" y="1630821"/>
            <a:chExt cx="6291028" cy="4575885"/>
          </a:xfrm>
        </p:grpSpPr>
        <p:grpSp>
          <p:nvGrpSpPr>
            <p:cNvPr id="7" name="Group 6"/>
            <p:cNvGrpSpPr/>
            <p:nvPr/>
          </p:nvGrpSpPr>
          <p:grpSpPr bwMode="invGray">
            <a:xfrm>
              <a:off x="5414491" y="1630821"/>
              <a:ext cx="5294376" cy="4114800"/>
              <a:chOff x="3310555" y="716546"/>
              <a:chExt cx="5294376" cy="4114800"/>
            </a:xfrm>
          </p:grpSpPr>
          <p:grpSp>
            <p:nvGrpSpPr>
              <p:cNvPr id="159" name="Group 158"/>
              <p:cNvGrpSpPr/>
              <p:nvPr/>
            </p:nvGrpSpPr>
            <p:grpSpPr bwMode="invGray">
              <a:xfrm flipH="1">
                <a:off x="3310555" y="737968"/>
                <a:ext cx="5294376" cy="54864"/>
                <a:chOff x="1522413" y="1514475"/>
                <a:chExt cx="10569575" cy="64008"/>
              </a:xfrm>
              <a:solidFill>
                <a:schemeClr val="accent1"/>
              </a:solidFill>
            </p:grpSpPr>
            <p:sp>
              <p:nvSpPr>
                <p:cNvPr id="235" name="Freeform 23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6" name="Freeform 23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7" name="Freeform 23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nvGrpSpPr>
              <p:cNvPr id="160" name="Group 159"/>
              <p:cNvGrpSpPr/>
              <p:nvPr/>
            </p:nvGrpSpPr>
            <p:grpSpPr bwMode="invGray">
              <a:xfrm rot="16200000" flipH="1">
                <a:off x="6492229" y="2755658"/>
                <a:ext cx="4114800" cy="36576"/>
                <a:chOff x="1522413" y="1514475"/>
                <a:chExt cx="10569575" cy="64008"/>
              </a:xfrm>
              <a:solidFill>
                <a:schemeClr val="accent1"/>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grpSp>
          <p:nvGrpSpPr>
            <p:cNvPr id="8" name="Group 7"/>
            <p:cNvGrpSpPr/>
            <p:nvPr/>
          </p:nvGrpSpPr>
          <p:grpSpPr bwMode="invGray">
            <a:xfrm rot="10800000">
              <a:off x="4417839" y="2091906"/>
              <a:ext cx="5294376" cy="4114800"/>
              <a:chOff x="3310555" y="716546"/>
              <a:chExt cx="5294376" cy="4114800"/>
            </a:xfrm>
          </p:grpSpPr>
          <p:grpSp>
            <p:nvGrpSpPr>
              <p:cNvPr id="9" name="Group 8"/>
              <p:cNvGrpSpPr/>
              <p:nvPr/>
            </p:nvGrpSpPr>
            <p:grpSpPr bwMode="invGray">
              <a:xfrm flipH="1">
                <a:off x="3310555" y="737968"/>
                <a:ext cx="5294376" cy="54864"/>
                <a:chOff x="1522413" y="1514475"/>
                <a:chExt cx="10569575" cy="64008"/>
              </a:xfrm>
              <a:solidFill>
                <a:schemeClr val="accent1"/>
              </a:solidFill>
            </p:grpSpPr>
            <p:sp>
              <p:nvSpPr>
                <p:cNvPr id="85" name="Freeform 8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6" name="Freeform 8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7" name="Freeform 8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9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0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1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nvGrpSpPr>
              <p:cNvPr id="10" name="Group 9"/>
              <p:cNvGrpSpPr/>
              <p:nvPr/>
            </p:nvGrpSpPr>
            <p:grpSpPr bwMode="invGray">
              <a:xfrm rot="16200000" flipH="1">
                <a:off x="6492229" y="2755658"/>
                <a:ext cx="4114800" cy="36576"/>
                <a:chOff x="1522413" y="1514475"/>
                <a:chExt cx="10569575" cy="64008"/>
              </a:xfrm>
              <a:solidFill>
                <a:schemeClr val="accent1"/>
              </a:solidFill>
            </p:grpSpPr>
            <p:sp>
              <p:nvSpPr>
                <p:cNvPr id="11"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2"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3"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1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2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4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5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6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7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8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grpSp>
      </p:grpSp>
      <p:grpSp>
        <p:nvGrpSpPr>
          <p:cNvPr id="309" name="line" descr="Line graphic"/>
          <p:cNvGrpSpPr/>
          <p:nvPr/>
        </p:nvGrpSpPr>
        <p:grpSpPr bwMode="invGray">
          <a:xfrm>
            <a:off x="688144" y="1196138"/>
            <a:ext cx="10569575" cy="64008"/>
            <a:chOff x="1522413" y="1514475"/>
            <a:chExt cx="10569575" cy="64008"/>
          </a:xfrm>
        </p:grpSpPr>
        <p:sp>
          <p:nvSpPr>
            <p:cNvPr id="310"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1"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2"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1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2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3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4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5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6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7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sp>
          <p:nvSpPr>
            <p:cNvPr id="38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a:ea typeface="+mn-ea"/>
                <a:cs typeface="+mn-cs"/>
              </a:endParaRPr>
            </a:p>
          </p:txBody>
        </p:sp>
      </p:grpSp>
      <p:sp>
        <p:nvSpPr>
          <p:cNvPr id="384" name="TextBox 383"/>
          <p:cNvSpPr txBox="1"/>
          <p:nvPr/>
        </p:nvSpPr>
        <p:spPr>
          <a:xfrm>
            <a:off x="6390296" y="2132856"/>
            <a:ext cx="5608772" cy="4081117"/>
          </a:xfrm>
          <a:prstGeom prst="rect">
            <a:avLst/>
          </a:prstGeom>
          <a:gradFill flip="none" rotWithShape="1">
            <a:gsLst>
              <a:gs pos="0">
                <a:schemeClr val="dk1">
                  <a:lumMod val="59000"/>
                </a:schemeClr>
              </a:gs>
              <a:gs pos="46000">
                <a:schemeClr val="dk1">
                  <a:lumMod val="97000"/>
                  <a:lumOff val="3000"/>
                </a:schemeClr>
              </a:gs>
              <a:gs pos="100000">
                <a:schemeClr val="dk1">
                  <a:lumMod val="60000"/>
                  <a:lumOff val="40000"/>
                </a:schemeClr>
              </a:gs>
            </a:gsLst>
            <a:lin ang="16200000" scaled="1"/>
            <a:tileRect/>
          </a:gradFill>
          <a:ln>
            <a:noFill/>
          </a:ln>
          <a:effectLst/>
          <a:scene3d>
            <a:camera prst="perspectiveLeft"/>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wrap="square" rtlCol="0">
            <a:spAutoFit/>
          </a:bodyPr>
          <a:lstStyle/>
          <a:p>
            <a:pPr marL="285750" lvl="0" indent="-285750" algn="just">
              <a:lnSpc>
                <a:spcPct val="90000"/>
              </a:lnSpc>
              <a:buFont typeface="Wingdings" panose="05000000000000000000" pitchFamily="2" charset="2"/>
              <a:buChar char="v"/>
            </a:pPr>
            <a:r>
              <a:rPr kumimoji="0" lang="tr-TR" sz="1800" b="0" i="0" u="none" strike="noStrike" kern="1200" cap="none" spc="0" normalizeH="0" baseline="0" noProof="0" dirty="0">
                <a:ln>
                  <a:noFill/>
                </a:ln>
                <a:solidFill>
                  <a:prstClr val="white"/>
                </a:solidFill>
                <a:effectLst/>
                <a:uLnTx/>
                <a:uFillTx/>
                <a:latin typeface="Corbel"/>
                <a:ea typeface="+mn-ea"/>
                <a:cs typeface="+mn-cs"/>
              </a:rPr>
              <a:t>	</a:t>
            </a:r>
            <a:r>
              <a:rPr lang="tr-TR" dirty="0">
                <a:solidFill>
                  <a:prstClr val="white"/>
                </a:solidFill>
              </a:rPr>
              <a:t>Öğretmenler gönüllülük esasına göre, sendika kurma ve sendikalara üye olma </a:t>
            </a:r>
            <a:r>
              <a:rPr lang="tr-TR" dirty="0" smtClean="0">
                <a:solidFill>
                  <a:prstClr val="white"/>
                </a:solidFill>
              </a:rPr>
              <a:t>ve sendikadan </a:t>
            </a:r>
            <a:r>
              <a:rPr lang="tr-TR" dirty="0">
                <a:solidFill>
                  <a:prstClr val="white"/>
                </a:solidFill>
              </a:rPr>
              <a:t>çıkma hakkına sahiptirler. İlköğretim okullarında ders yılı süresinin 180 </a:t>
            </a:r>
            <a:r>
              <a:rPr lang="tr-TR" dirty="0" smtClean="0">
                <a:solidFill>
                  <a:prstClr val="white"/>
                </a:solidFill>
              </a:rPr>
              <a:t>iş gününden </a:t>
            </a:r>
            <a:r>
              <a:rPr lang="tr-TR" dirty="0">
                <a:solidFill>
                  <a:prstClr val="white"/>
                </a:solidFill>
              </a:rPr>
              <a:t>az olmaması esastır. </a:t>
            </a:r>
            <a:endParaRPr lang="tr-TR" dirty="0" smtClean="0">
              <a:solidFill>
                <a:prstClr val="white"/>
              </a:solidFill>
            </a:endParaRPr>
          </a:p>
          <a:p>
            <a:pPr marL="285750" lvl="0" indent="-285750" algn="just">
              <a:lnSpc>
                <a:spcPct val="90000"/>
              </a:lnSpc>
              <a:buFont typeface="Wingdings" panose="05000000000000000000" pitchFamily="2" charset="2"/>
              <a:buChar char="v"/>
            </a:pPr>
            <a:r>
              <a:rPr lang="tr-TR" dirty="0" smtClean="0">
                <a:solidFill>
                  <a:prstClr val="white"/>
                </a:solidFill>
              </a:rPr>
              <a:t>Öğretmenlerin </a:t>
            </a:r>
            <a:r>
              <a:rPr lang="tr-TR" dirty="0">
                <a:solidFill>
                  <a:prstClr val="white"/>
                </a:solidFill>
              </a:rPr>
              <a:t>ücretini alarak girebileceği ders saati </a:t>
            </a:r>
            <a:r>
              <a:rPr lang="tr-TR" dirty="0" smtClean="0">
                <a:solidFill>
                  <a:prstClr val="white"/>
                </a:solidFill>
              </a:rPr>
              <a:t>30 saattir</a:t>
            </a:r>
            <a:r>
              <a:rPr lang="tr-TR" dirty="0">
                <a:solidFill>
                  <a:prstClr val="white"/>
                </a:solidFill>
              </a:rPr>
              <a:t>. Bir öğretmen maaş karşılığı 15 saat derse girer. 21 saatin üzerinde derse </a:t>
            </a:r>
            <a:r>
              <a:rPr lang="tr-TR" dirty="0" smtClean="0">
                <a:solidFill>
                  <a:prstClr val="white"/>
                </a:solidFill>
              </a:rPr>
              <a:t>girmek zorunda </a:t>
            </a:r>
            <a:r>
              <a:rPr lang="tr-TR" dirty="0">
                <a:solidFill>
                  <a:prstClr val="white"/>
                </a:solidFill>
              </a:rPr>
              <a:t>değildir. </a:t>
            </a:r>
            <a:endParaRPr lang="tr-TR" dirty="0" smtClean="0">
              <a:solidFill>
                <a:prstClr val="white"/>
              </a:solidFill>
            </a:endParaRPr>
          </a:p>
          <a:p>
            <a:pPr marL="285750" lvl="0" indent="-285750" algn="just">
              <a:lnSpc>
                <a:spcPct val="90000"/>
              </a:lnSpc>
              <a:buFont typeface="Wingdings" panose="05000000000000000000" pitchFamily="2" charset="2"/>
              <a:buChar char="v"/>
            </a:pPr>
            <a:r>
              <a:rPr lang="tr-TR" dirty="0" smtClean="0">
                <a:solidFill>
                  <a:prstClr val="white"/>
                </a:solidFill>
              </a:rPr>
              <a:t>İlköğretim </a:t>
            </a:r>
            <a:r>
              <a:rPr lang="tr-TR" dirty="0">
                <a:solidFill>
                  <a:prstClr val="white"/>
                </a:solidFill>
              </a:rPr>
              <a:t>ve Eğitim Kanunu’na göre, sınıf öğretmenleri yaz </a:t>
            </a:r>
            <a:r>
              <a:rPr lang="tr-TR" dirty="0" smtClean="0">
                <a:solidFill>
                  <a:prstClr val="white"/>
                </a:solidFill>
              </a:rPr>
              <a:t>tatili içinde </a:t>
            </a:r>
            <a:r>
              <a:rPr lang="tr-TR" dirty="0">
                <a:solidFill>
                  <a:prstClr val="white"/>
                </a:solidFill>
              </a:rPr>
              <a:t>aralıksız iki ay izinlidirler. </a:t>
            </a:r>
          </a:p>
          <a:p>
            <a:pPr marL="285750" lvl="0" indent="-285750" algn="just">
              <a:lnSpc>
                <a:spcPct val="90000"/>
              </a:lnSpc>
              <a:buFont typeface="Wingdings" panose="05000000000000000000" pitchFamily="2" charset="2"/>
              <a:buChar char="v"/>
            </a:pPr>
            <a:r>
              <a:rPr lang="tr-TR" dirty="0">
                <a:solidFill>
                  <a:prstClr val="white"/>
                </a:solidFill>
              </a:rPr>
              <a:t>Öğretmenlerin emeklilik yaşı, 1 Ocak 2004’ten </a:t>
            </a:r>
            <a:r>
              <a:rPr lang="tr-TR" dirty="0" smtClean="0">
                <a:solidFill>
                  <a:prstClr val="white"/>
                </a:solidFill>
              </a:rPr>
              <a:t>başlamak </a:t>
            </a:r>
            <a:r>
              <a:rPr lang="tr-TR" dirty="0">
                <a:solidFill>
                  <a:prstClr val="white"/>
                </a:solidFill>
              </a:rPr>
              <a:t>kaydıyla, 2014’e kadar aşamalı uygulanmak üzere erkekler için 65’e ve </a:t>
            </a:r>
            <a:r>
              <a:rPr lang="tr-TR" dirty="0" smtClean="0">
                <a:solidFill>
                  <a:prstClr val="white"/>
                </a:solidFill>
              </a:rPr>
              <a:t>kadınlar için </a:t>
            </a:r>
            <a:r>
              <a:rPr lang="tr-TR" dirty="0">
                <a:solidFill>
                  <a:prstClr val="white"/>
                </a:solidFill>
              </a:rPr>
              <a:t>60’a yükseltilmiştir .Emekli olan </a:t>
            </a:r>
            <a:r>
              <a:rPr lang="tr-TR" dirty="0" smtClean="0">
                <a:solidFill>
                  <a:prstClr val="white"/>
                </a:solidFill>
              </a:rPr>
              <a:t>bir öğretmen </a:t>
            </a:r>
            <a:r>
              <a:rPr lang="tr-TR" dirty="0">
                <a:solidFill>
                  <a:prstClr val="white"/>
                </a:solidFill>
              </a:rPr>
              <a:t>hem emekli ikramiyesi hem de emekli aylığını hak etmiş olur. Emekli </a:t>
            </a:r>
            <a:r>
              <a:rPr lang="tr-TR" dirty="0" smtClean="0">
                <a:solidFill>
                  <a:prstClr val="white"/>
                </a:solidFill>
              </a:rPr>
              <a:t>aylığı </a:t>
            </a:r>
            <a:r>
              <a:rPr lang="tr-TR" dirty="0">
                <a:solidFill>
                  <a:prstClr val="white"/>
                </a:solidFill>
              </a:rPr>
              <a:t>belli derecelendirmeler üzerinden hesaplanarak ödenir.</a:t>
            </a:r>
            <a:endParaRPr kumimoji="0" lang="tr-TR" sz="1800" b="0" i="0" u="none" strike="noStrike" kern="1200" cap="none" spc="0" normalizeH="0" baseline="0" noProof="0" dirty="0">
              <a:ln>
                <a:noFill/>
              </a:ln>
              <a:solidFill>
                <a:prstClr val="white"/>
              </a:solidFill>
              <a:effectLst/>
              <a:uLnTx/>
              <a:uFillTx/>
              <a:latin typeface="Corbel"/>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38" y="2463053"/>
            <a:ext cx="6286500" cy="3333750"/>
          </a:xfrm>
          <a:prstGeom prst="ellipse">
            <a:avLst/>
          </a:prstGeom>
          <a:ln>
            <a:noFill/>
          </a:ln>
          <a:effectLst>
            <a:softEdge rad="112500"/>
          </a:effectLst>
        </p:spPr>
      </p:pic>
      <p:sp>
        <p:nvSpPr>
          <p:cNvPr id="385" name="Right Arrow 384">
            <a:hlinkClick r:id="" action="ppaction://hlinkshowjump?jump=nextslide"/>
          </p:cNvPr>
          <p:cNvSpPr/>
          <p:nvPr/>
        </p:nvSpPr>
        <p:spPr>
          <a:xfrm>
            <a:off x="10907963" y="518238"/>
            <a:ext cx="978408" cy="484632"/>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34063723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2500"/>
                            </p:stCondLst>
                            <p:childTnLst>
                              <p:par>
                                <p:cTn id="13" presetID="37" presetClass="entr" presetSubtype="0" fill="hold" grpId="0" nodeType="afterEffect">
                                  <p:stCondLst>
                                    <p:cond delay="0"/>
                                  </p:stCondLst>
                                  <p:childTnLst>
                                    <p:set>
                                      <p:cBhvr>
                                        <p:cTn id="14" dur="1" fill="hold">
                                          <p:stCondLst>
                                            <p:cond delay="0"/>
                                          </p:stCondLst>
                                        </p:cTn>
                                        <p:tgtEl>
                                          <p:spTgt spid="384"/>
                                        </p:tgtEl>
                                        <p:attrNameLst>
                                          <p:attrName>style.visibility</p:attrName>
                                        </p:attrNameLst>
                                      </p:cBhvr>
                                      <p:to>
                                        <p:strVal val="visible"/>
                                      </p:to>
                                    </p:set>
                                    <p:animEffect transition="in" filter="fade">
                                      <p:cBhvr>
                                        <p:cTn id="15" dur="1000"/>
                                        <p:tgtEl>
                                          <p:spTgt spid="384"/>
                                        </p:tgtEl>
                                      </p:cBhvr>
                                    </p:animEffect>
                                    <p:anim calcmode="lin" valueType="num">
                                      <p:cBhvr>
                                        <p:cTn id="16" dur="1000" fill="hold"/>
                                        <p:tgtEl>
                                          <p:spTgt spid="384"/>
                                        </p:tgtEl>
                                        <p:attrNameLst>
                                          <p:attrName>ppt_x</p:attrName>
                                        </p:attrNameLst>
                                      </p:cBhvr>
                                      <p:tavLst>
                                        <p:tav tm="0">
                                          <p:val>
                                            <p:strVal val="#ppt_x"/>
                                          </p:val>
                                        </p:tav>
                                        <p:tav tm="100000">
                                          <p:val>
                                            <p:strVal val="#ppt_x"/>
                                          </p:val>
                                        </p:tav>
                                      </p:tavLst>
                                    </p:anim>
                                    <p:anim calcmode="lin" valueType="num">
                                      <p:cBhvr>
                                        <p:cTn id="17" dur="900" decel="100000" fill="hold"/>
                                        <p:tgtEl>
                                          <p:spTgt spid="38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8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102</TotalTime>
  <Words>188</Words>
  <Application>Microsoft Office PowerPoint</Application>
  <PresentationFormat>Custom</PresentationFormat>
  <Paragraphs>67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Consolas</vt:lpstr>
      <vt:lpstr>Corbel</vt:lpstr>
      <vt:lpstr>Wingdings</vt:lpstr>
      <vt:lpstr>Chalkboard 16x9</vt:lpstr>
      <vt:lpstr>Dünya Ölçeğinde  Öğretmenlerin Saygınlık Statüsü ve Özlük Hakları</vt:lpstr>
      <vt:lpstr>Giriş</vt:lpstr>
      <vt:lpstr>Dünya Ölçeğinde  Öğretmenlerin Saygınlık Statüsü ve Özlük Hakları</vt:lpstr>
      <vt:lpstr>Dünya Ölçeğinde  Öğretmenlerin Saygınlık Statüsü ve Özlük Hakları</vt:lpstr>
      <vt:lpstr>Öğretmenlik Mesleğinin Statüsü</vt:lpstr>
      <vt:lpstr>Tablo 1. Öğretmen Saygınlık Statüsü Endeksi Sıralaması</vt:lpstr>
      <vt:lpstr>Öğretmenlerin Özlük Hakları</vt:lpstr>
      <vt:lpstr>Öğretmenlerin Özlük Hakları</vt:lpstr>
      <vt:lpstr>Öğretmenlerin Özlük Hakları</vt:lpstr>
      <vt:lpstr>Öğretmenlerin Özlük Hakları</vt:lpstr>
      <vt:lpstr>Sonuç ve Öneriler</vt:lpstr>
      <vt:lpstr>Dünya Ölçeğinde  Öğretmenlerin Saygınlık Statüsü ve Özlük Hakları</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Dünya Ölçeğinde  Öğretmenlerin Saygınlık Statüsü ve Özlük Hakları</dc:title>
  <dc:creator>www.mebders.com</dc:creator>
  <cp:lastModifiedBy>Muhammet Bozkurt</cp:lastModifiedBy>
  <cp:revision>14</cp:revision>
  <dcterms:created xsi:type="dcterms:W3CDTF">2017-08-29T19:12:15Z</dcterms:created>
  <dcterms:modified xsi:type="dcterms:W3CDTF">2017-09-08T14:31:19Z</dcterms:modified>
</cp:coreProperties>
</file>