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6" r:id="rId6"/>
    <p:sldId id="267" r:id="rId7"/>
    <p:sldId id="268" r:id="rId8"/>
    <p:sldId id="260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6.Sınıf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0">
                  <c:v>Akıllı Olması</c:v>
                </c:pt>
                <c:pt idx="1">
                  <c:v>Saygılı Olması</c:v>
                </c:pt>
                <c:pt idx="2">
                  <c:v>Fedakarlığı</c:v>
                </c:pt>
                <c:pt idx="3">
                  <c:v>Sakin ve Becerikli Olması</c:v>
                </c:pt>
                <c:pt idx="4">
                  <c:v>Kararlı Olması</c:v>
                </c:pt>
                <c:pt idx="5">
                  <c:v>Çalışkan Olması</c:v>
                </c:pt>
                <c:pt idx="6">
                  <c:v>Lider Oluşu</c:v>
                </c:pt>
                <c:pt idx="7">
                  <c:v>Kendini Tanıması</c:v>
                </c:pt>
                <c:pt idx="8">
                  <c:v>Cevap yok</c:v>
                </c:pt>
                <c:pt idx="9">
                  <c:v>Babasına Yardım Etmesi</c:v>
                </c:pt>
                <c:pt idx="10">
                  <c:v>Okulu Sevmemesi</c:v>
                </c:pt>
                <c:pt idx="11">
                  <c:v>Gsli Olması</c:v>
                </c:pt>
                <c:pt idx="12">
                  <c:v>Azimli Olması</c:v>
                </c:pt>
                <c:pt idx="13">
                  <c:v>Özgüveni Olması</c:v>
                </c:pt>
                <c:pt idx="14">
                  <c:v>Futbolla İlgilenmesi</c:v>
                </c:pt>
                <c:pt idx="15">
                  <c:v>Başarılı Olması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32</c:v>
                </c:pt>
                <c:pt idx="12">
                  <c:v>18</c:v>
                </c:pt>
                <c:pt idx="13">
                  <c:v>18</c:v>
                </c:pt>
                <c:pt idx="14">
                  <c:v>32</c:v>
                </c:pt>
                <c:pt idx="1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8-458D-91ED-3B1B04A6768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8.Sınıf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0">
                  <c:v>Akıllı Olması</c:v>
                </c:pt>
                <c:pt idx="1">
                  <c:v>Saygılı Olması</c:v>
                </c:pt>
                <c:pt idx="2">
                  <c:v>Fedakarlığı</c:v>
                </c:pt>
                <c:pt idx="3">
                  <c:v>Sakin ve Becerikli Olması</c:v>
                </c:pt>
                <c:pt idx="4">
                  <c:v>Kararlı Olması</c:v>
                </c:pt>
                <c:pt idx="5">
                  <c:v>Çalışkan Olması</c:v>
                </c:pt>
                <c:pt idx="6">
                  <c:v>Lider Oluşu</c:v>
                </c:pt>
                <c:pt idx="7">
                  <c:v>Kendini Tanıması</c:v>
                </c:pt>
                <c:pt idx="8">
                  <c:v>Cevap yok</c:v>
                </c:pt>
                <c:pt idx="9">
                  <c:v>Babasına Yardım Etmesi</c:v>
                </c:pt>
                <c:pt idx="10">
                  <c:v>Okulu Sevmemesi</c:v>
                </c:pt>
                <c:pt idx="11">
                  <c:v>Gsli Olması</c:v>
                </c:pt>
                <c:pt idx="12">
                  <c:v>Azimli Olması</c:v>
                </c:pt>
                <c:pt idx="13">
                  <c:v>Özgüveni Olması</c:v>
                </c:pt>
                <c:pt idx="14">
                  <c:v>Futbolla İlgilenmesi</c:v>
                </c:pt>
                <c:pt idx="15">
                  <c:v>Başarılı Olması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31</c:v>
                </c:pt>
                <c:pt idx="13">
                  <c:v>47</c:v>
                </c:pt>
                <c:pt idx="14">
                  <c:v>31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8-458D-91ED-3B1B04A67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2732584"/>
        <c:axId val="501853120"/>
      </c:barChart>
      <c:catAx>
        <c:axId val="512732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01853120"/>
        <c:crosses val="autoZero"/>
        <c:auto val="1"/>
        <c:lblAlgn val="ctr"/>
        <c:lblOffset val="100"/>
        <c:noMultiLvlLbl val="0"/>
      </c:catAx>
      <c:valAx>
        <c:axId val="50185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1273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866707541475586"/>
          <c:y val="3.0103891827687652E-2"/>
          <c:w val="0.73836670424117701"/>
          <c:h val="0.818909467663205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6.Sınıf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2">
                  <c:v>Vatanseverliği</c:v>
                </c:pt>
                <c:pt idx="3">
                  <c:v>Azimli Kararlı Olması</c:v>
                </c:pt>
                <c:pt idx="4">
                  <c:v>İlimle İlgilenmesi</c:v>
                </c:pt>
                <c:pt idx="5">
                  <c:v>Araştırma Yapması</c:v>
                </c:pt>
                <c:pt idx="6">
                  <c:v>Zamanı İyi kullnması</c:v>
                </c:pt>
                <c:pt idx="7">
                  <c:v>Bilim Adamı Olması</c:v>
                </c:pt>
                <c:pt idx="8">
                  <c:v>Eserleri Olması</c:v>
                </c:pt>
                <c:pt idx="9">
                  <c:v>Özgüven</c:v>
                </c:pt>
                <c:pt idx="10">
                  <c:v>Yardımsever Olması</c:v>
                </c:pt>
                <c:pt idx="11">
                  <c:v>Tıpı iyi Olması</c:v>
                </c:pt>
                <c:pt idx="12">
                  <c:v>Zekası</c:v>
                </c:pt>
                <c:pt idx="13">
                  <c:v>Doktor Olması</c:v>
                </c:pt>
                <c:pt idx="14">
                  <c:v>Çalışkanlık</c:v>
                </c:pt>
                <c:pt idx="15">
                  <c:v>Kitap Okuması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  <c:pt idx="7">
                  <c:v>18</c:v>
                </c:pt>
                <c:pt idx="8">
                  <c:v>18</c:v>
                </c:pt>
                <c:pt idx="9">
                  <c:v>7</c:v>
                </c:pt>
                <c:pt idx="10">
                  <c:v>11</c:v>
                </c:pt>
                <c:pt idx="11">
                  <c:v>11</c:v>
                </c:pt>
                <c:pt idx="12">
                  <c:v>21</c:v>
                </c:pt>
                <c:pt idx="13">
                  <c:v>21</c:v>
                </c:pt>
                <c:pt idx="14">
                  <c:v>32</c:v>
                </c:pt>
                <c:pt idx="1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8-458D-91ED-3B1B04A6768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8.Sınıf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2">
                  <c:v>Vatanseverliği</c:v>
                </c:pt>
                <c:pt idx="3">
                  <c:v>Azimli Kararlı Olması</c:v>
                </c:pt>
                <c:pt idx="4">
                  <c:v>İlimle İlgilenmesi</c:v>
                </c:pt>
                <c:pt idx="5">
                  <c:v>Araştırma Yapması</c:v>
                </c:pt>
                <c:pt idx="6">
                  <c:v>Zamanı İyi kullnması</c:v>
                </c:pt>
                <c:pt idx="7">
                  <c:v>Bilim Adamı Olması</c:v>
                </c:pt>
                <c:pt idx="8">
                  <c:v>Eserleri Olması</c:v>
                </c:pt>
                <c:pt idx="9">
                  <c:v>Özgüven</c:v>
                </c:pt>
                <c:pt idx="10">
                  <c:v>Yardımsever Olması</c:v>
                </c:pt>
                <c:pt idx="11">
                  <c:v>Tıpı iyi Olması</c:v>
                </c:pt>
                <c:pt idx="12">
                  <c:v>Zekası</c:v>
                </c:pt>
                <c:pt idx="13">
                  <c:v>Doktor Olması</c:v>
                </c:pt>
                <c:pt idx="14">
                  <c:v>Çalışkanlık</c:v>
                </c:pt>
                <c:pt idx="15">
                  <c:v>Kitap Okuması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14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17</c:v>
                </c:pt>
                <c:pt idx="11">
                  <c:v>11</c:v>
                </c:pt>
                <c:pt idx="12">
                  <c:v>25</c:v>
                </c:pt>
                <c:pt idx="13">
                  <c:v>11</c:v>
                </c:pt>
                <c:pt idx="14">
                  <c:v>52</c:v>
                </c:pt>
                <c:pt idx="1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8-458D-91ED-3B1B04A67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2732584"/>
        <c:axId val="501853120"/>
      </c:barChart>
      <c:catAx>
        <c:axId val="512732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01853120"/>
        <c:crosses val="autoZero"/>
        <c:auto val="1"/>
        <c:lblAlgn val="ctr"/>
        <c:lblOffset val="100"/>
        <c:noMultiLvlLbl val="0"/>
      </c:catAx>
      <c:valAx>
        <c:axId val="50185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1273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6.Sınıf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0">
                  <c:v>Saygılı Olmasını</c:v>
                </c:pt>
                <c:pt idx="1">
                  <c:v>Akıllı olması</c:v>
                </c:pt>
                <c:pt idx="2">
                  <c:v>Yetenekli Olması</c:v>
                </c:pt>
                <c:pt idx="3">
                  <c:v>Kendini geliştirmesini</c:v>
                </c:pt>
                <c:pt idx="4">
                  <c:v>Dürüstlüğünü</c:v>
                </c:pt>
                <c:pt idx="5">
                  <c:v>Güvenilir olmasını</c:v>
                </c:pt>
                <c:pt idx="6">
                  <c:v>Sporla ilgilenmesini</c:v>
                </c:pt>
                <c:pt idx="7">
                  <c:v>Zor işlerde çalışmasını</c:v>
                </c:pt>
                <c:pt idx="8">
                  <c:v>Hiçbirini</c:v>
                </c:pt>
                <c:pt idx="9">
                  <c:v>Güçlü Olması</c:v>
                </c:pt>
                <c:pt idx="10">
                  <c:v>Hayallerinden vazgeçmemesini</c:v>
                </c:pt>
                <c:pt idx="11">
                  <c:v>Hayatla barışık olması</c:v>
                </c:pt>
                <c:pt idx="12">
                  <c:v>Azimli Olmasını</c:v>
                </c:pt>
                <c:pt idx="13">
                  <c:v>Kendine Güvenmesi</c:v>
                </c:pt>
                <c:pt idx="14">
                  <c:v>Futbolda İyi Olması</c:v>
                </c:pt>
                <c:pt idx="15">
                  <c:v>Başarılı Olmasını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11</c:v>
                </c:pt>
                <c:pt idx="12">
                  <c:v>4</c:v>
                </c:pt>
                <c:pt idx="13">
                  <c:v>14</c:v>
                </c:pt>
                <c:pt idx="14">
                  <c:v>21</c:v>
                </c:pt>
                <c:pt idx="15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8-458D-91ED-3B1B04A6768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8.Sınıf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0">
                  <c:v>Saygılı Olmasını</c:v>
                </c:pt>
                <c:pt idx="1">
                  <c:v>Akıllı olması</c:v>
                </c:pt>
                <c:pt idx="2">
                  <c:v>Yetenekli Olması</c:v>
                </c:pt>
                <c:pt idx="3">
                  <c:v>Kendini geliştirmesini</c:v>
                </c:pt>
                <c:pt idx="4">
                  <c:v>Dürüstlüğünü</c:v>
                </c:pt>
                <c:pt idx="5">
                  <c:v>Güvenilir olmasını</c:v>
                </c:pt>
                <c:pt idx="6">
                  <c:v>Sporla ilgilenmesini</c:v>
                </c:pt>
                <c:pt idx="7">
                  <c:v>Zor işlerde çalışmasını</c:v>
                </c:pt>
                <c:pt idx="8">
                  <c:v>Hiçbirini</c:v>
                </c:pt>
                <c:pt idx="9">
                  <c:v>Güçlü Olması</c:v>
                </c:pt>
                <c:pt idx="10">
                  <c:v>Hayallerinden vazgeçmemesini</c:v>
                </c:pt>
                <c:pt idx="11">
                  <c:v>Hayatla barışık olması</c:v>
                </c:pt>
                <c:pt idx="12">
                  <c:v>Azimli Olmasını</c:v>
                </c:pt>
                <c:pt idx="13">
                  <c:v>Kendine Güvenmesi</c:v>
                </c:pt>
                <c:pt idx="14">
                  <c:v>Futbolda İyi Olması</c:v>
                </c:pt>
                <c:pt idx="15">
                  <c:v>Başarılı Olmasını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19</c:v>
                </c:pt>
                <c:pt idx="13">
                  <c:v>44</c:v>
                </c:pt>
                <c:pt idx="14">
                  <c:v>3</c:v>
                </c:pt>
                <c:pt idx="1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8-458D-91ED-3B1B04A67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2732584"/>
        <c:axId val="501853120"/>
      </c:barChart>
      <c:catAx>
        <c:axId val="512732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01853120"/>
        <c:crosses val="autoZero"/>
        <c:auto val="1"/>
        <c:lblAlgn val="ctr"/>
        <c:lblOffset val="100"/>
        <c:noMultiLvlLbl val="0"/>
      </c:catAx>
      <c:valAx>
        <c:axId val="50185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1273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866707541475586"/>
          <c:y val="3.0103891827687652E-2"/>
          <c:w val="0.73836670424117701"/>
          <c:h val="0.818909467663205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6.Sınıf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1">
                  <c:v>Hiçbirini</c:v>
                </c:pt>
                <c:pt idx="2">
                  <c:v>İnsanlara fayfalı olması</c:v>
                </c:pt>
                <c:pt idx="3">
                  <c:v>Araştırmacılığı</c:v>
                </c:pt>
                <c:pt idx="4">
                  <c:v>Meraklı olmasını</c:v>
                </c:pt>
                <c:pt idx="5">
                  <c:v>Yardımseverliği</c:v>
                </c:pt>
                <c:pt idx="6">
                  <c:v>Bilim İnsanı olmasını</c:v>
                </c:pt>
                <c:pt idx="7">
                  <c:v>Zeki olmasını</c:v>
                </c:pt>
                <c:pt idx="8">
                  <c:v>Yabancı dil bilmesini</c:v>
                </c:pt>
                <c:pt idx="9">
                  <c:v>Zamanı iyi kullanmasını</c:v>
                </c:pt>
                <c:pt idx="10">
                  <c:v>Eserlerinin Olmasını</c:v>
                </c:pt>
                <c:pt idx="11">
                  <c:v>Başarılı olmasını</c:v>
                </c:pt>
                <c:pt idx="12">
                  <c:v>Çok yönlü olması</c:v>
                </c:pt>
                <c:pt idx="13">
                  <c:v>Doktor Olmasını</c:v>
                </c:pt>
                <c:pt idx="14">
                  <c:v>Kitap okumasını</c:v>
                </c:pt>
                <c:pt idx="15">
                  <c:v>Çalışkanlık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4</c:v>
                </c:pt>
                <c:pt idx="10">
                  <c:v>7</c:v>
                </c:pt>
                <c:pt idx="11">
                  <c:v>18</c:v>
                </c:pt>
                <c:pt idx="12">
                  <c:v>7</c:v>
                </c:pt>
                <c:pt idx="13">
                  <c:v>21</c:v>
                </c:pt>
                <c:pt idx="14">
                  <c:v>29</c:v>
                </c:pt>
                <c:pt idx="1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8-458D-91ED-3B1B04A6768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8.Sınıf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6"/>
                <c:pt idx="1">
                  <c:v>Hiçbirini</c:v>
                </c:pt>
                <c:pt idx="2">
                  <c:v>İnsanlara fayfalı olması</c:v>
                </c:pt>
                <c:pt idx="3">
                  <c:v>Araştırmacılığı</c:v>
                </c:pt>
                <c:pt idx="4">
                  <c:v>Meraklı olmasını</c:v>
                </c:pt>
                <c:pt idx="5">
                  <c:v>Yardımseverliği</c:v>
                </c:pt>
                <c:pt idx="6">
                  <c:v>Bilim İnsanı olmasını</c:v>
                </c:pt>
                <c:pt idx="7">
                  <c:v>Zeki olmasını</c:v>
                </c:pt>
                <c:pt idx="8">
                  <c:v>Yabancı dil bilmesini</c:v>
                </c:pt>
                <c:pt idx="9">
                  <c:v>Zamanı iyi kullanmasını</c:v>
                </c:pt>
                <c:pt idx="10">
                  <c:v>Eserlerinin Olmasını</c:v>
                </c:pt>
                <c:pt idx="11">
                  <c:v>Başarılı olmasını</c:v>
                </c:pt>
                <c:pt idx="12">
                  <c:v>Çok yönlü olması</c:v>
                </c:pt>
                <c:pt idx="13">
                  <c:v>Doktor Olmasını</c:v>
                </c:pt>
                <c:pt idx="14">
                  <c:v>Kitap okumasını</c:v>
                </c:pt>
                <c:pt idx="15">
                  <c:v>Çalışkanlık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  <c:pt idx="1">
                  <c:v>6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  <c:pt idx="5">
                  <c:v>11</c:v>
                </c:pt>
                <c:pt idx="6">
                  <c:v>11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</c:v>
                </c:pt>
                <c:pt idx="13">
                  <c:v>8</c:v>
                </c:pt>
                <c:pt idx="14">
                  <c:v>19</c:v>
                </c:pt>
                <c:pt idx="1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8-458D-91ED-3B1B04A67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2732584"/>
        <c:axId val="501853120"/>
      </c:barChart>
      <c:catAx>
        <c:axId val="512732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01853120"/>
        <c:crosses val="autoZero"/>
        <c:auto val="1"/>
        <c:lblAlgn val="ctr"/>
        <c:lblOffset val="100"/>
        <c:noMultiLvlLbl val="0"/>
      </c:catAx>
      <c:valAx>
        <c:axId val="50185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1273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500" dirty="0"/>
              <a:t>Sosyal Bilgilerde Değer Eğitiminde Biyografi Kullanımı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Süleyman YİĞİTTİR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349732"/>
            <a:ext cx="4002520" cy="44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Milli Eğitim </a:t>
            </a:r>
            <a:r>
              <a:rPr lang="tr-TR" smtClean="0"/>
              <a:t>Dergisi 200 </a:t>
            </a:r>
            <a:r>
              <a:rPr lang="tr-TR" dirty="0" smtClean="0"/>
              <a:t>Nolu Sayı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8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tr-TR" sz="3600" dirty="0"/>
              <a:t>Sosyal Bilgilerde Değer Eğitiminde Biyografi Kullanımı</a:t>
            </a:r>
            <a:endParaRPr lang="tr-TR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396325"/>
          </a:xfrm>
        </p:spPr>
        <p:txBody>
          <a:bodyPr/>
          <a:lstStyle/>
          <a:p>
            <a:r>
              <a:rPr lang="tr-TR" dirty="0"/>
              <a:t>Süleyman YİĞİTTİR</a:t>
            </a:r>
          </a:p>
        </p:txBody>
      </p:sp>
      <p:sp>
        <p:nvSpPr>
          <p:cNvPr id="4" name="Right Arrow 3">
            <a:hlinkClick r:id="" action="ppaction://hlinkshowjump?jump=endshow"/>
          </p:cNvPr>
          <p:cNvSpPr/>
          <p:nvPr/>
        </p:nvSpPr>
        <p:spPr>
          <a:xfrm>
            <a:off x="10213848" y="3218688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0322" y="4879461"/>
            <a:ext cx="8144134" cy="39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Sunu Hazırlama : www.mebders.com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08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" y="2241365"/>
            <a:ext cx="5437378" cy="40372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0328" y="1997062"/>
            <a:ext cx="7067894" cy="4586431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Son birkaç yüzyıldır insanoğlu bilim, teknoloji, sanat, siyaset, ekonomi vb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alanlarda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önemli değişimler yaşamıştır. Bu değişimler toplum hayatında ve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özellikle 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genç nesilde değerler konusunda sorunlar ortaya çıkmasına da neden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olmuştur. </a:t>
            </a: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Bireyin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davranışlarında, kararlarında temel ilkelerden olan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 kavramı üzerinde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çok sayıda tanım yapılmaktadır.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En genel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tanımıyla değer “belirli bir toplumda neyin iyi, neyin kötü, doğru veya yanlış,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arzu edilebilir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veya arzu edilemez olduğu konusundaki ortak görüşler, standartlardır” 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Toplumlar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yaşadıkları değişimlerle birlikte varlıklarını devam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ettirebilmek için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yeni yetişen nesillerine bazı değerleri kazandırmayı amaçlamaktadırlar.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 nedenle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çok sayıda ülkede değerlerin nasıl öğretileceği ile ilgili çalışmalar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yapılmaya başlanmıştır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375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71247" cy="6858000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497" y="507568"/>
            <a:ext cx="9613861" cy="1080938"/>
          </a:xfrm>
        </p:spPr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603392"/>
            <a:ext cx="7178041" cy="3383354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Değerler öğretilebilir ve öğrenilebilir olgular olmakla beraber,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günümüzde değerleri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aktarmak geçmişe göre daha zor görünmektedir. Çünkü eskiden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toplum tarafından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desteklenen birçok değer, yaşantı yoluyla aktarılabilirken, bugün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artık sadece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yaşantı yeterli olmamaktadır. Hem okulun hem de ailelerin eskiye göre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daha çok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çaba göstermesi gerekmektedir. Çünkü çocuğun değerler sistemini değiştiren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ve etkileyen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faktörler (medya, akran grupları vb.) çeşitlenmiştir.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nedenle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çocuklarda değerlerin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gelişiminin rastlantılara veya kontrol dışı mekanizmalara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bırakılmaması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dünyadaki gelişmelerin iyi izlenmesi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gerekmektedir.</a:t>
            </a: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357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4151" y="507568"/>
            <a:ext cx="10193208" cy="1080938"/>
          </a:xfrm>
        </p:spPr>
        <p:txBody>
          <a:bodyPr>
            <a:normAutofit/>
          </a:bodyPr>
          <a:lstStyle/>
          <a:p>
            <a:r>
              <a:rPr lang="tr-TR" sz="3000" dirty="0"/>
              <a:t>Sosyal Bilgilerde Değer Eğitiminde Biyografi Kullanımı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4694" y="185935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23043" y="1876363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61392" y="1879692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1" y="2799891"/>
            <a:ext cx="4995570" cy="28737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Çalışma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Grubu</a:t>
            </a:r>
          </a:p>
          <a:p>
            <a:pPr lvl="0" algn="just" defTabSz="914400"/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Araştırmanın çalışma grubunu, Ankara Keçiören Özkent Akbilek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ortaokulundaki tesadüfi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yöntemle seçilen altıncı (28 kişi) ve sekizinci (36 kişi)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sınıflardan birer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şube oluşturmaktadır. Araştırma 2010-2011 eğitim öğretim yılının ikinci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döneminde gerçekleştirilmiştir.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66064" y="1816058"/>
            <a:ext cx="6757688" cy="478304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764947164"/>
              </p:ext>
            </p:extLst>
          </p:nvPr>
        </p:nvGraphicFramePr>
        <p:xfrm>
          <a:off x="5354198" y="1859356"/>
          <a:ext cx="6817565" cy="464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7587" y="5827923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değeri</a:t>
            </a:r>
            <a:endParaRPr lang="tr-TR" sz="1400" dirty="0">
              <a:solidFill>
                <a:schemeClr val="bg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54892" y="1822622"/>
            <a:ext cx="5635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Tablo 1. Fatih Terim’in sizce en önemli özelliği nedir?</a:t>
            </a:r>
          </a:p>
        </p:txBody>
      </p:sp>
      <p:sp>
        <p:nvSpPr>
          <p:cNvPr id="22" name="Oval 21"/>
          <p:cNvSpPr/>
          <p:nvPr/>
        </p:nvSpPr>
        <p:spPr>
          <a:xfrm>
            <a:off x="3199741" y="1885162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1971" y="1880147"/>
            <a:ext cx="731520" cy="7315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2147" y="5887071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320496" y="5904078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58845" y="5907407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197194" y="5912877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29424" y="5907862"/>
            <a:ext cx="731520" cy="7315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701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 animBg="1"/>
      <p:bldP spid="19" grpId="0" animBg="1"/>
      <p:bldGraphic spid="18" grpId="0">
        <p:bldAsOne/>
      </p:bldGraphic>
      <p:bldP spid="4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"/>
            <a:ext cx="12192000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4151" y="507568"/>
            <a:ext cx="10193208" cy="1080938"/>
          </a:xfrm>
        </p:spPr>
        <p:txBody>
          <a:bodyPr>
            <a:normAutofit/>
          </a:bodyPr>
          <a:lstStyle/>
          <a:p>
            <a:r>
              <a:rPr lang="tr-TR" sz="3000" dirty="0"/>
              <a:t>Sosyal Bilgilerde Değer Eğitiminde Biyografi Kullanımı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328" y="184990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5916" y="1868212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30504" y="1869668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2799891"/>
            <a:ext cx="4995571" cy="28737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Çalışma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Grubu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Araştırmanın çalışma grubunu, Ankara Keçiören Özkent Akbilek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ortaokulundaki tesadüfi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yöntemle seçilen altıncı (28 kişi) ve sekizinci (36 kişi)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sınıflardan birer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şube oluşturmaktadır. Araştırma 2010-2011 eğitim öğretim yılının ikinci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döneminde gerçekleştirilmiştir.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66064" y="1816058"/>
            <a:ext cx="6757688" cy="478304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226557507"/>
              </p:ext>
            </p:extLst>
          </p:nvPr>
        </p:nvGraphicFramePr>
        <p:xfrm>
          <a:off x="5354198" y="1859356"/>
          <a:ext cx="6817565" cy="464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7587" y="5827923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değeri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54892" y="1822622"/>
            <a:ext cx="5635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Tablo 2. İbn-i Sina’nın sizce en önemli özelliği nedir?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85092" y="1898449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939680" y="1898449"/>
            <a:ext cx="731520" cy="7315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1035" y="587948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849607" y="5882396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78179" y="587948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05734" y="5879486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465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 animBg="1"/>
      <p:bldP spid="19" grpId="0" animBg="1"/>
      <p:bldGraphic spid="18" grpId="0">
        <p:bldAsOne/>
      </p:bldGraphic>
      <p:bldP spid="4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" y="3928"/>
            <a:ext cx="12185016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4151" y="507568"/>
            <a:ext cx="10193208" cy="1080938"/>
          </a:xfrm>
        </p:spPr>
        <p:txBody>
          <a:bodyPr>
            <a:normAutofit/>
          </a:bodyPr>
          <a:lstStyle/>
          <a:p>
            <a:r>
              <a:rPr lang="tr-TR" sz="3000" dirty="0"/>
              <a:t>Sosyal Bilgilerde Değer Eğitiminde Biyografi Kullanımı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4694" y="185935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23043" y="1876363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61392" y="1879692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1" y="2799891"/>
            <a:ext cx="4995570" cy="28737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Çalışma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Grubu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Araştırmanın çalışma grubunu, Ankara Keçiören Özkent Akbilek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ortaokulundaki tesadüfi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yöntemle seçilen altıncı (28 kişi) ve sekizinci (36 kişi)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sınıflardan birer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şube oluşturmaktadır. Araştırma 2010-2011 eğitim öğretim yılının ikinci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döneminde gerçekleştirilmiştir.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66064" y="1816058"/>
            <a:ext cx="6757688" cy="478304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086970139"/>
              </p:ext>
            </p:extLst>
          </p:nvPr>
        </p:nvGraphicFramePr>
        <p:xfrm>
          <a:off x="5354198" y="1859356"/>
          <a:ext cx="6817565" cy="464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7587" y="5827923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değeri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67969" y="1822622"/>
            <a:ext cx="6924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Tablo 3. Fatih Terim’in hangi özelliğini kendinize model alırsınız?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199741" y="1885162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131971" y="1880147"/>
            <a:ext cx="731520" cy="7315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2147" y="5887071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320496" y="5904078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58845" y="5907407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197194" y="5912877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29424" y="5907862"/>
            <a:ext cx="731520" cy="7315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689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 animBg="1"/>
      <p:bldP spid="19" grpId="0" animBg="1"/>
      <p:bldGraphic spid="18" grpId="0">
        <p:bldAsOne/>
      </p:bldGraphic>
      <p:bldP spid="4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"/>
            <a:ext cx="12192000" cy="6854072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4151" y="507568"/>
            <a:ext cx="10193208" cy="1080938"/>
          </a:xfrm>
        </p:spPr>
        <p:txBody>
          <a:bodyPr>
            <a:normAutofit/>
          </a:bodyPr>
          <a:lstStyle/>
          <a:p>
            <a:r>
              <a:rPr lang="tr-TR" sz="3000" dirty="0"/>
              <a:t>Sosyal Bilgilerde Değer Eğitiminde Biyografi Kullanımı</a:t>
            </a: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328" y="184990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5916" y="1868212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30504" y="1869668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4150" y="2799891"/>
            <a:ext cx="4995571" cy="287379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Çalışma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Grubu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Araştırmanın çalışma grubunu, Ankara Keçiören Özkent Akbilek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ortaokulundaki tesadüfi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yöntemle seçilen altıncı (28 kişi) ve sekizinci (36 kişi)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sınıflardan birer 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şube oluşturmaktadır. Araştırma 2010-2011 eğitim öğretim yılının ikinci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döneminde gerçekleştirilmiştir.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66064" y="1816058"/>
            <a:ext cx="6757688" cy="4783046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484111710"/>
              </p:ext>
            </p:extLst>
          </p:nvPr>
        </p:nvGraphicFramePr>
        <p:xfrm>
          <a:off x="5354198" y="1859356"/>
          <a:ext cx="6817565" cy="464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7587" y="5827923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değeri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22082" y="1814907"/>
            <a:ext cx="6980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Tablo 4. İbn-i Sina’nın hangi özelliğini kendinize model alırsınız?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085092" y="1898449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939680" y="1898449"/>
            <a:ext cx="731520" cy="7315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1035" y="5879486"/>
            <a:ext cx="731520" cy="731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849607" y="5882396"/>
            <a:ext cx="731520" cy="7315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İ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78179" y="5879486"/>
            <a:ext cx="731520" cy="7315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05734" y="5879486"/>
            <a:ext cx="731520" cy="7315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946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 animBg="1"/>
      <p:bldP spid="19" grpId="0" animBg="1"/>
      <p:bldGraphic spid="18" grpId="0">
        <p:bldAsOne/>
      </p:bldGraphic>
      <p:bldP spid="4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87" y="2958997"/>
            <a:ext cx="6307212" cy="38990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-6940"/>
            <a:ext cx="6156513" cy="3463039"/>
          </a:xfrm>
          <a:prstGeom prst="rect">
            <a:avLst/>
          </a:prstGeom>
        </p:spPr>
      </p:pic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n-NO" dirty="0">
                <a:solidFill>
                  <a:prstClr val="white"/>
                </a:solidFill>
              </a:rPr>
              <a:t>Tartışma ve </a:t>
            </a:r>
            <a:r>
              <a:rPr lang="tr-TR" dirty="0" smtClean="0">
                <a:solidFill>
                  <a:prstClr val="white"/>
                </a:solidFill>
              </a:rPr>
              <a:t>Öneriler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5390" y="2045744"/>
            <a:ext cx="5784052" cy="4205208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İlköğretim sosyal bilgiler dersinde biyografiler vasıtasıyla değer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öğretimini gerçekleştirmeye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yönelik bu çalışmada önemli sonuçlara ulaşılmıştır. Öncelikli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olarak öğrencilerin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 öğretimi noktasında kullanılan biyografilere, genel anlamda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olumlu tepkiler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geliştirdikleri söylenebilir. </a:t>
            </a:r>
            <a:endParaRPr lang="tr-TR" kern="0" dirty="0" smtClean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Öğrencilerin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biyografide vurgulanan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değeri fark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edebilme oranlarına baktığımızda, özgüven değerinin vurgulandığı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Fatih Terim’in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biyografisinde en fazla öne çıkan değerler sırasıyla; 6.sınıfta başarılı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olması, futbolla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ilgilenmesi, özgüveni olması (%18) ve azimli olması iken 8.sınıfta özgüveni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olması (%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47), azimli olması ve futbolla ilgilenmesi şeklindedir. 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3860" y="2408259"/>
            <a:ext cx="5772922" cy="3480177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Çalışkanlık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değerinin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vurgulandığı İbn-i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Sina’nın biyografisinde ise sırasıyla, 6.sınıfta kitap okuması, çalışkanlığı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(%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32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), doktor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olması ve zekası iken 8.sınıfta çalışkanlığı (%52), kitap okuması ve zekası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şeklindedir. </a:t>
            </a: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lvl="0" algn="just" defTabSz="914400"/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	Bu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sonuçlar biyografi ile değer eğitiminin etkili olabileceğini ve sınıf düzeyi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ilerledikçe değerlerin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farkındalığının oluşmasının daha etkin ve kalıcı bir hal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aldığını göstermektedir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. Dolayısıyla değer eğitimine erken dönemlerde başlamanın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yararlı olabileceği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söylenebilir. 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059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" y="1724580"/>
            <a:ext cx="10437812" cy="321164"/>
          </a:xfrm>
          <a:prstGeom prst="rect">
            <a:avLst/>
          </a:prstGeom>
        </p:spPr>
      </p:pic>
      <p:pic>
        <p:nvPicPr>
          <p:cNvPr id="15" name="Picture 14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2" y="172557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3176" y="36394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9003" y="36394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 txBox="1">
            <a:spLocks/>
          </p:cNvSpPr>
          <p:nvPr/>
        </p:nvSpPr>
        <p:spPr>
          <a:xfrm>
            <a:off x="10732631" y="507567"/>
            <a:ext cx="1154151" cy="109078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497" y="50756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n-NO" dirty="0">
                <a:solidFill>
                  <a:prstClr val="white"/>
                </a:solidFill>
              </a:rPr>
              <a:t>Tartışma ve Sonuç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10930618" y="805721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497" y="1997062"/>
            <a:ext cx="10914944" cy="4505349"/>
          </a:xfrm>
          <a:prstGeom prst="rect">
            <a:avLst/>
          </a:prstGeom>
          <a:solidFill>
            <a:srgbClr val="E5E6DA"/>
          </a:solidFill>
          <a:ln w="12700" cap="flat" cmpd="sng" algn="ctr">
            <a:noFill/>
            <a:prstDash val="solid"/>
            <a:miter lim="800000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lvl="0" algn="just" defTabSz="914400"/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3C4743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Elde edilen bulgulara göre, ilköğretim sosyal bilgiler dersinde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biyografiler vasıtasıyla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programda yer alan değerlerin kazandırılmasına ilişkin aşağıdaki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önerilerde bulunulabilir:</a:t>
            </a:r>
          </a:p>
          <a:p>
            <a:pPr lvl="0" algn="just" defTabSz="914400"/>
            <a:endParaRPr lang="tr-TR" kern="0" dirty="0">
              <a:solidFill>
                <a:srgbClr val="3C4743">
                  <a:lumMod val="50000"/>
                </a:srgbClr>
              </a:solidFill>
              <a:latin typeface="Calibri" panose="020F0502020204030204"/>
            </a:endParaRPr>
          </a:p>
          <a:p>
            <a:pPr marL="285750" lvl="0" indent="-285750" algn="just" defTabSz="914400">
              <a:buFont typeface="Wingdings" panose="05000000000000000000" pitchFamily="2" charset="2"/>
              <a:buChar char="q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okuyucuya ya da izleyiciye ünlü bir kişinin özel hayatını,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bilinmeyenlerini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farklı yönlerini sunduğu için ilgi çekmektedir. Biyografilerin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bir öğretim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materyali olarak kullanıldığı durumlarda, kişiye ait baskın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değerleri ön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plana çıkarmak suretiyle etkili bir değer eğitimi gerçekleştirilebilir.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q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vasıtasıyla, anlatılan kişiyle öğrencinin empati kurmasını sağlayarak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, öğrenci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gözüyle kişiyi konuşturarak (canlandırma, drama vb. etkinlikler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) bir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özdeşim kurması sağlanabilir.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q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Biyografiler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aracılığıyla, çocukların “rol model” aldıkları kişilere ilişkin, 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q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değerlerle ilgili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farkındalıkların arttırılmasına yönelik değişik etkinlikler düzenlenebilir.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q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Biyografilerin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gerçek hayattan kesitler sunması, değerlerin anlam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kazanması ve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vücut bulması açısından önemlidir. Bu itibarla istenilen değerler,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öğrencilere daha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somut bir şekilde ifade edilerek öğretilebilir.</a:t>
            </a:r>
          </a:p>
          <a:p>
            <a:pPr marL="285750" lvl="0" indent="-285750" algn="just" defTabSz="914400">
              <a:buFont typeface="Wingdings" panose="05000000000000000000" pitchFamily="2" charset="2"/>
              <a:buChar char="q"/>
            </a:pP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Bulgulara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göre öğrenciler için seçilecek biyografilerin öğrencilerin ilgisini </a:t>
            </a:r>
            <a:r>
              <a:rPr lang="tr-TR" kern="0" dirty="0" smtClean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çekecek kişilerle </a:t>
            </a:r>
            <a:r>
              <a:rPr lang="tr-TR" kern="0" dirty="0">
                <a:solidFill>
                  <a:srgbClr val="3C4743">
                    <a:lumMod val="50000"/>
                  </a:srgbClr>
                </a:solidFill>
                <a:latin typeface="Calibri" panose="020F0502020204030204"/>
              </a:rPr>
              <a:t>ilgili olmasına dikkat edilebilir.</a:t>
            </a:r>
            <a:endParaRPr kumimoji="0" lang="tr-TR" sz="1800" i="0" u="none" strike="noStrike" kern="0" cap="none" spc="0" normalizeH="0" baseline="0" noProof="0" dirty="0" smtClean="0">
              <a:ln>
                <a:noFill/>
              </a:ln>
              <a:solidFill>
                <a:srgbClr val="3C4743">
                  <a:lumMod val="50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7483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Override1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310</TotalTime>
  <Words>312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Wingdings</vt:lpstr>
      <vt:lpstr>Berlin</vt:lpstr>
      <vt:lpstr>Sosyal Bilgilerde Değer Eğitiminde Biyografi Kullanımı</vt:lpstr>
      <vt:lpstr>PowerPoint Presentation</vt:lpstr>
      <vt:lpstr>Giriş</vt:lpstr>
      <vt:lpstr>Sosyal Bilgilerde Değer Eğitiminde Biyografi Kullanımı</vt:lpstr>
      <vt:lpstr>Sosyal Bilgilerde Değer Eğitiminde Biyografi Kullanımı</vt:lpstr>
      <vt:lpstr>Sosyal Bilgilerde Değer Eğitiminde Biyografi Kullanımı</vt:lpstr>
      <vt:lpstr>Sosyal Bilgilerde Değer Eğitiminde Biyografi Kullanımı</vt:lpstr>
      <vt:lpstr>PowerPoint Presentation</vt:lpstr>
      <vt:lpstr>PowerPoint Presentation</vt:lpstr>
      <vt:lpstr>Sosyal Bilgilerde Değer Eğitiminde Biyografi Kullanımı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Bilgilerde Değer Eğitiminde Biyografi Kullanımı</dc:title>
  <dc:creator>www.mebders.com</dc:creator>
  <cp:lastModifiedBy>Muhammet Bozkurt</cp:lastModifiedBy>
  <cp:revision>25</cp:revision>
  <dcterms:created xsi:type="dcterms:W3CDTF">2017-08-28T09:48:08Z</dcterms:created>
  <dcterms:modified xsi:type="dcterms:W3CDTF">2017-09-08T15:40:20Z</dcterms:modified>
</cp:coreProperties>
</file>