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sldIdLst>
    <p:sldId id="272" r:id="rId3"/>
    <p:sldId id="286" r:id="rId4"/>
    <p:sldId id="340" r:id="rId5"/>
    <p:sldId id="309" r:id="rId6"/>
    <p:sldId id="350" r:id="rId7"/>
    <p:sldId id="345" r:id="rId8"/>
    <p:sldId id="351" r:id="rId9"/>
    <p:sldId id="352" r:id="rId10"/>
    <p:sldId id="353" r:id="rId11"/>
    <p:sldId id="289" r:id="rId12"/>
    <p:sldId id="274" r:id="rId13"/>
  </p:sldIdLst>
  <p:sldSz cx="12192000" cy="6858000"/>
  <p:notesSz cx="6858000" cy="9144000"/>
  <p:custDataLst>
    <p:tags r:id="rId14"/>
  </p:custData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A839"/>
    <a:srgbClr val="1660C1"/>
    <a:srgbClr val="DEA608"/>
    <a:srgbClr val="41BE47"/>
    <a:srgbClr val="FF9B00"/>
    <a:srgbClr val="FEE608"/>
    <a:srgbClr val="794903"/>
    <a:srgbClr val="FCAF53"/>
    <a:srgbClr val="FBC003"/>
    <a:srgbClr val="D5953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97" autoAdjust="0"/>
    <p:restoredTop sz="94660"/>
  </p:normalViewPr>
  <p:slideViewPr>
    <p:cSldViewPr snapToGrid="0">
      <p:cViewPr>
        <p:scale>
          <a:sx n="80" d="100"/>
          <a:sy n="80" d="100"/>
        </p:scale>
        <p:origin x="426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81001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7CD7D-0373-438D-A611-2B18760BCCA2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11/16/2017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9F62D-FC13-4409-A200-9F9225F350D0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830049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ed_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 userDrawn="1"/>
        </p:nvSpPr>
        <p:spPr>
          <a:xfrm>
            <a:off x="342901" y="-533400"/>
            <a:ext cx="11544300" cy="7325784"/>
          </a:xfrm>
          <a:prstGeom prst="ellipse">
            <a:avLst/>
          </a:prstGeom>
          <a:gradFill flip="none" rotWithShape="1">
            <a:gsLst>
              <a:gs pos="37000">
                <a:schemeClr val="accent5">
                  <a:lumMod val="76000"/>
                </a:schemeClr>
              </a:gs>
              <a:gs pos="0">
                <a:schemeClr val="accent5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4" name="Rectangle 7"/>
          <p:cNvSpPr/>
          <p:nvPr userDrawn="1"/>
        </p:nvSpPr>
        <p:spPr>
          <a:xfrm>
            <a:off x="0" y="4191000"/>
            <a:ext cx="12192000" cy="2667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5" name="Oval 4"/>
          <p:cNvSpPr/>
          <p:nvPr userDrawn="1"/>
        </p:nvSpPr>
        <p:spPr>
          <a:xfrm>
            <a:off x="0" y="4343400"/>
            <a:ext cx="12192000" cy="2514600"/>
          </a:xfrm>
          <a:prstGeom prst="ellipse">
            <a:avLst/>
          </a:prstGeom>
          <a:gradFill flip="none" rotWithShape="1">
            <a:gsLst>
              <a:gs pos="40000">
                <a:schemeClr val="accent5">
                  <a:lumMod val="68000"/>
                </a:schemeClr>
              </a:gs>
              <a:gs pos="0">
                <a:schemeClr val="accent5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5CDFB-02A4-4794-A347-70471386EC81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11/16/2017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282FE-E361-4CEC-A72F-9E53845330A7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434582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81001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BB411-A31F-4C74-86E0-37E823FE09E7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11/16/2017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68415-F5C2-4A62-9197-6D18D847839A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02357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ed_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 userDrawn="1"/>
        </p:nvSpPr>
        <p:spPr>
          <a:xfrm>
            <a:off x="342901" y="-533400"/>
            <a:ext cx="11544300" cy="7325784"/>
          </a:xfrm>
          <a:prstGeom prst="ellipse">
            <a:avLst/>
          </a:prstGeom>
          <a:gradFill flip="none" rotWithShape="1">
            <a:gsLst>
              <a:gs pos="37000">
                <a:schemeClr val="accent5">
                  <a:lumMod val="76000"/>
                </a:schemeClr>
              </a:gs>
              <a:gs pos="0">
                <a:schemeClr val="accent5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4" name="Rectangle 7"/>
          <p:cNvSpPr/>
          <p:nvPr userDrawn="1"/>
        </p:nvSpPr>
        <p:spPr>
          <a:xfrm>
            <a:off x="0" y="4191000"/>
            <a:ext cx="12192000" cy="2667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5" name="Oval 4"/>
          <p:cNvSpPr/>
          <p:nvPr userDrawn="1"/>
        </p:nvSpPr>
        <p:spPr>
          <a:xfrm>
            <a:off x="0" y="4343400"/>
            <a:ext cx="12192000" cy="2514600"/>
          </a:xfrm>
          <a:prstGeom prst="ellipse">
            <a:avLst/>
          </a:prstGeom>
          <a:gradFill flip="none" rotWithShape="1">
            <a:gsLst>
              <a:gs pos="40000">
                <a:schemeClr val="accent5">
                  <a:lumMod val="68000"/>
                </a:schemeClr>
              </a:gs>
              <a:gs pos="0">
                <a:schemeClr val="accent5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C160C-0521-4735-8F58-EFFF5270DCDF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11/16/2017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F3B71-CE77-445F-971A-9E65000F32C5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5738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141B20"/>
            </a:gs>
            <a:gs pos="19000">
              <a:srgbClr val="141B20"/>
            </a:gs>
            <a:gs pos="39999">
              <a:srgbClr val="27343F"/>
            </a:gs>
            <a:gs pos="67000">
              <a:srgbClr val="000000"/>
            </a:gs>
            <a:gs pos="100000">
              <a:srgbClr val="485F7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F46347-80BD-4281-9A7D-0AED6FAD8E00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11/16/2017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6681F1F-4A5D-4C37-BE75-A4938DB575D2}" type="slidenum">
              <a:rPr lang="en-US" altLang="tr-TR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tr-T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814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457189" indent="-457189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141B20"/>
            </a:gs>
            <a:gs pos="19000">
              <a:srgbClr val="141B20"/>
            </a:gs>
            <a:gs pos="39999">
              <a:srgbClr val="27343F"/>
            </a:gs>
            <a:gs pos="67000">
              <a:srgbClr val="000000"/>
            </a:gs>
            <a:gs pos="100000">
              <a:srgbClr val="485F7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7ABA8A-3FE2-4C1C-82FD-14E02E2E916F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11/16/2017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3456275-69BF-4A56-B691-A9AD780ADCC5}" type="slidenum">
              <a:rPr lang="en-US" altLang="tr-TR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tr-T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446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457189" indent="-457189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Relationship Id="rId5" Type="http://schemas.openxmlformats.org/officeDocument/2006/relationships/hyperlink" Target="http://www.mebders.com/" TargetMode="External"/><Relationship Id="rId4" Type="http://schemas.openxmlformats.org/officeDocument/2006/relationships/hyperlink" Target="mailto:info@mebders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7246" y="69463"/>
            <a:ext cx="9210790" cy="6658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Metin kutusu 10"/>
          <p:cNvSpPr txBox="1"/>
          <p:nvPr/>
        </p:nvSpPr>
        <p:spPr>
          <a:xfrm>
            <a:off x="2757947" y="1185253"/>
            <a:ext cx="242085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SINIF		: </a:t>
            </a:r>
            <a:r>
              <a:rPr lang="tr-TR" sz="25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tr-TR" sz="250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2760084" y="1621334"/>
            <a:ext cx="395255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DERS		: </a:t>
            </a:r>
            <a:r>
              <a:rPr lang="tr-TR" sz="25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MATEMATİK</a:t>
            </a:r>
            <a:endParaRPr lang="tr-TR" sz="250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2757946" y="2866167"/>
            <a:ext cx="544572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KONU		: </a:t>
            </a:r>
            <a:r>
              <a:rPr lang="tr-TR" sz="25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AÇI VE AÇI ÇEŞİTLERİ</a:t>
            </a:r>
            <a:endParaRPr lang="tr-TR" sz="250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2757948" y="2098388"/>
            <a:ext cx="700363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dirty="0" smtClean="0">
                <a:solidFill>
                  <a:srgbClr val="6C0000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ÜNİTE</a:t>
            </a:r>
            <a:r>
              <a:rPr lang="tr-TR" sz="2500" dirty="0">
                <a:solidFill>
                  <a:srgbClr val="6C0000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r-TR" sz="2500" dirty="0" smtClean="0">
                <a:solidFill>
                  <a:srgbClr val="6C0000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: </a:t>
            </a:r>
            <a:r>
              <a:rPr lang="tr-TR" sz="2500" dirty="0" smtClean="0">
                <a:solidFill>
                  <a:srgbClr val="F0F3FB">
                    <a:lumMod val="2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DOĞRULAR, ARTAN VE EKSİLEN 		  SAYILAR</a:t>
            </a:r>
            <a:endParaRPr lang="tr-TR" sz="2500" dirty="0">
              <a:solidFill>
                <a:srgbClr val="F0F3FB">
                  <a:lumMod val="25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2757946" y="3793627"/>
            <a:ext cx="7233778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dirty="0" smtClean="0">
                <a:solidFill>
                  <a:srgbClr val="6C0000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KAZANIM</a:t>
            </a:r>
            <a:r>
              <a:rPr lang="tr-TR" sz="2500" dirty="0">
                <a:solidFill>
                  <a:srgbClr val="6C0000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: </a:t>
            </a:r>
            <a:r>
              <a:rPr lang="tr-TR" dirty="0">
                <a:solidFill>
                  <a:srgbClr val="F0F3FB">
                    <a:lumMod val="2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Açıya, çevresindeki modellerden örnekler verir.</a:t>
            </a:r>
          </a:p>
          <a:p>
            <a:r>
              <a:rPr lang="tr-TR" dirty="0">
                <a:solidFill>
                  <a:srgbClr val="F0F3FB">
                    <a:lumMod val="2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Açıyı modelleri ile çizer.</a:t>
            </a:r>
          </a:p>
          <a:p>
            <a:r>
              <a:rPr lang="tr-TR" dirty="0">
                <a:solidFill>
                  <a:srgbClr val="F0F3FB">
                    <a:lumMod val="2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Dik açıya çevresindeki modellerden örnekler verir ve çizer.</a:t>
            </a:r>
          </a:p>
          <a:p>
            <a:r>
              <a:rPr lang="tr-TR" dirty="0">
                <a:solidFill>
                  <a:srgbClr val="F0F3FB">
                    <a:lumMod val="2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Açıları dar açı, dik açı, geniş açı ve doğru açı olarak sınıflandırır.</a:t>
            </a:r>
            <a:endParaRPr lang="tr-TR" dirty="0" smtClean="0">
              <a:solidFill>
                <a:srgbClr val="F0F3FB">
                  <a:lumMod val="25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Metin kutusu 15"/>
          <p:cNvSpPr txBox="1"/>
          <p:nvPr/>
        </p:nvSpPr>
        <p:spPr>
          <a:xfrm>
            <a:off x="2757946" y="3343221"/>
            <a:ext cx="339708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SÜRE		: </a:t>
            </a:r>
            <a:r>
              <a:rPr lang="tr-TR" sz="25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DERS</a:t>
            </a:r>
            <a:endParaRPr lang="tr-TR" sz="250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Yuvarlatılmış Dikdörtgen 7">
            <a:hlinkClick r:id="" action="ppaction://hlinkshowjump?jump=nextslide"/>
          </p:cNvPr>
          <p:cNvSpPr/>
          <p:nvPr/>
        </p:nvSpPr>
        <p:spPr>
          <a:xfrm>
            <a:off x="8288593" y="6029137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Derse Geç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115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in_Boar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283" y="31663"/>
            <a:ext cx="7380514" cy="708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348" y="2343151"/>
            <a:ext cx="2647705" cy="42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Metin kutusu 16"/>
          <p:cNvSpPr txBox="1"/>
          <p:nvPr/>
        </p:nvSpPr>
        <p:spPr>
          <a:xfrm>
            <a:off x="10312346" y="4050875"/>
            <a:ext cx="1167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Etkinlikler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5231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0" name="Sağ Ok 29">
            <a:hlinkClick r:id="" action="ppaction://hlinkshowjump?jump=nextslide"/>
          </p:cNvPr>
          <p:cNvSpPr/>
          <p:nvPr/>
        </p:nvSpPr>
        <p:spPr>
          <a:xfrm>
            <a:off x="11279652" y="5391285"/>
            <a:ext cx="565061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31" name="Resim 3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517" y="6075900"/>
            <a:ext cx="465223" cy="465223"/>
          </a:xfrm>
          <a:prstGeom prst="rect">
            <a:avLst/>
          </a:prstGeom>
        </p:spPr>
      </p:pic>
      <p:sp>
        <p:nvSpPr>
          <p:cNvPr id="36" name="Metin kutusu 35"/>
          <p:cNvSpPr txBox="1"/>
          <p:nvPr/>
        </p:nvSpPr>
        <p:spPr>
          <a:xfrm>
            <a:off x="10422229" y="4593706"/>
            <a:ext cx="947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(9 – 9)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5231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36" y="2267339"/>
            <a:ext cx="3161216" cy="3443590"/>
          </a:xfrm>
          <a:prstGeom prst="rect">
            <a:avLst/>
          </a:prstGeom>
        </p:spPr>
      </p:pic>
      <p:sp>
        <p:nvSpPr>
          <p:cNvPr id="42" name="Dikdörtgen 41"/>
          <p:cNvSpPr/>
          <p:nvPr/>
        </p:nvSpPr>
        <p:spPr>
          <a:xfrm>
            <a:off x="3032123" y="1131835"/>
            <a:ext cx="645481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Kitabımızdaki etkinlikleri yapalım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9731766" y="2850546"/>
            <a:ext cx="22866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DOĞRULAR, ARTAN VE EKSİLEN SAYILAR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7872035"/>
      </p:ext>
    </p:extLst>
  </p:cSld>
  <p:clrMapOvr>
    <a:masterClrMapping/>
  </p:clrMapOvr>
  <p:transition spd="med" advClick="0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152" y="-191074"/>
            <a:ext cx="8548789" cy="6658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3843575" y="0"/>
            <a:ext cx="45923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000" dirty="0" smtClean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r-TR" sz="20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r-TR" sz="300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HAZIRLAYAN</a:t>
            </a:r>
          </a:p>
          <a:p>
            <a:pPr algn="ctr"/>
            <a:endParaRPr lang="tr-TR" sz="3000" dirty="0" smtClean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r-TR" sz="25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Muhammet BOZKURT</a:t>
            </a:r>
          </a:p>
          <a:p>
            <a:pPr algn="ctr"/>
            <a:endParaRPr lang="tr-TR" sz="25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r-TR" sz="2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info@mebders.com</a:t>
            </a:r>
            <a:endParaRPr lang="tr-TR" sz="20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r-TR" sz="20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r-TR" sz="2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www.mebders.com</a:t>
            </a:r>
            <a:endParaRPr lang="tr-TR" sz="20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r-TR" sz="20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r-TR" sz="20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r-TR" sz="20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5252323" y="4884152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  <a:latin typeface="Tahoma"/>
              </a:rPr>
              <a:t>©mebders.com</a:t>
            </a:r>
            <a:endParaRPr lang="tr-TR" dirty="0">
              <a:solidFill>
                <a:srgbClr val="000000"/>
              </a:solidFill>
              <a:latin typeface="Tahoma"/>
            </a:endParaRPr>
          </a:p>
        </p:txBody>
      </p:sp>
      <p:sp>
        <p:nvSpPr>
          <p:cNvPr id="6" name="Yuvarlatılmış Dikdörtgen 5">
            <a:hlinkClick r:id="" action="ppaction://hlinkshowjump?jump=endshow"/>
          </p:cNvPr>
          <p:cNvSpPr/>
          <p:nvPr/>
        </p:nvSpPr>
        <p:spPr>
          <a:xfrm>
            <a:off x="10202454" y="5656997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Kapat</a:t>
            </a:r>
            <a:endParaRPr lang="tr-TR" sz="16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6698388"/>
      </p:ext>
    </p:extLst>
  </p:cSld>
  <p:clrMapOvr>
    <a:masterClrMapping/>
  </p:clrMapOvr>
  <p:transition spd="med" advClick="0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in_Boar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305" y="0"/>
            <a:ext cx="7907477" cy="7438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348" y="2343151"/>
            <a:ext cx="2647705" cy="42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Metin kutusu 15"/>
          <p:cNvSpPr txBox="1"/>
          <p:nvPr/>
        </p:nvSpPr>
        <p:spPr>
          <a:xfrm>
            <a:off x="9712348" y="2720780"/>
            <a:ext cx="23146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DOĞRULAR, ARTAN VE EKSİLEN SAYILAR</a:t>
            </a:r>
            <a:endParaRPr lang="tr-TR" b="1" dirty="0">
              <a:ln/>
              <a:pattFill prst="dkUpDiag">
                <a:fgClr>
                  <a:srgbClr val="FFFFFF">
                    <a:lumMod val="50000"/>
                  </a:srgbClr>
                </a:fgClr>
                <a:bgClr>
                  <a:srgbClr val="000000">
                    <a:lumMod val="75000"/>
                    <a:lumOff val="25000"/>
                  </a:srgbClr>
                </a:bgClr>
              </a:pattFill>
              <a:effectLst>
                <a:outerShdw blurRad="38100" dist="19050" dir="2700000" algn="tl" rotWithShape="0">
                  <a:srgbClr val="000000">
                    <a:lumMod val="50000"/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10232834" y="4021739"/>
            <a:ext cx="1285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dirty="0" smtClean="0">
                <a:solidFill>
                  <a:srgbClr val="523100"/>
                </a:solidFill>
              </a:rPr>
              <a:t>Ön Hazırlık</a:t>
            </a:r>
            <a:endParaRPr lang="tr-TR" dirty="0">
              <a:solidFill>
                <a:srgbClr val="523100"/>
              </a:solidFill>
            </a:endParaRPr>
          </a:p>
        </p:txBody>
      </p:sp>
      <p:sp>
        <p:nvSpPr>
          <p:cNvPr id="30" name="Sağ Ok 29">
            <a:hlinkClick r:id="" action="ppaction://hlinkshowjump?jump=nextslide"/>
          </p:cNvPr>
          <p:cNvSpPr/>
          <p:nvPr/>
        </p:nvSpPr>
        <p:spPr>
          <a:xfrm>
            <a:off x="11279652" y="5391285"/>
            <a:ext cx="565061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  <p:pic>
        <p:nvPicPr>
          <p:cNvPr id="31" name="Resim 3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517" y="6075900"/>
            <a:ext cx="465223" cy="465223"/>
          </a:xfrm>
          <a:prstGeom prst="rect">
            <a:avLst/>
          </a:prstGeom>
        </p:spPr>
      </p:pic>
      <p:sp>
        <p:nvSpPr>
          <p:cNvPr id="36" name="Metin kutusu 35"/>
          <p:cNvSpPr txBox="1"/>
          <p:nvPr/>
        </p:nvSpPr>
        <p:spPr>
          <a:xfrm>
            <a:off x="10424675" y="4591920"/>
            <a:ext cx="931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523100"/>
                </a:solidFill>
              </a:rPr>
              <a:t>(1 – </a:t>
            </a:r>
            <a:r>
              <a:rPr lang="tr-TR" dirty="0" smtClean="0">
                <a:solidFill>
                  <a:srgbClr val="523100"/>
                </a:solidFill>
              </a:rPr>
              <a:t>9)</a:t>
            </a:r>
            <a:endParaRPr lang="tr-TR" dirty="0">
              <a:solidFill>
                <a:srgbClr val="523100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5" y="2299944"/>
            <a:ext cx="2608136" cy="3443590"/>
          </a:xfrm>
          <a:prstGeom prst="rect">
            <a:avLst/>
          </a:prstGeom>
        </p:spPr>
      </p:pic>
      <p:sp>
        <p:nvSpPr>
          <p:cNvPr id="21" name="Dikdörtgen 20"/>
          <p:cNvSpPr/>
          <p:nvPr/>
        </p:nvSpPr>
        <p:spPr>
          <a:xfrm>
            <a:off x="2278274" y="797179"/>
            <a:ext cx="7073815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tr-TR" sz="28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Altta verilen üçgende, kenarları arasındaki </a:t>
            </a:r>
            <a:r>
              <a:rPr lang="tr-TR" sz="28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açıklığın en </a:t>
            </a:r>
            <a:r>
              <a:rPr lang="tr-TR" sz="28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fazla olduğu köşe hangisidir?</a:t>
            </a:r>
            <a:endParaRPr lang="tr-TR" sz="28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Göster"/>
          <p:cNvSpPr/>
          <p:nvPr/>
        </p:nvSpPr>
        <p:spPr>
          <a:xfrm>
            <a:off x="5123410" y="6259770"/>
            <a:ext cx="1383542" cy="33236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400" dirty="0" smtClean="0"/>
              <a:t>Göster</a:t>
            </a:r>
            <a:endParaRPr lang="tr-TR" sz="1400" dirty="0"/>
          </a:p>
        </p:txBody>
      </p:sp>
      <p:cxnSp>
        <p:nvCxnSpPr>
          <p:cNvPr id="10" name="Düz Bağlayıcı 9"/>
          <p:cNvCxnSpPr/>
          <p:nvPr/>
        </p:nvCxnSpPr>
        <p:spPr>
          <a:xfrm flipV="1">
            <a:off x="5457284" y="4970312"/>
            <a:ext cx="2805374" cy="314106"/>
          </a:xfrm>
          <a:prstGeom prst="line">
            <a:avLst/>
          </a:prstGeom>
          <a:ln w="762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Düz Bağlayıcı 44"/>
          <p:cNvCxnSpPr/>
          <p:nvPr/>
        </p:nvCxnSpPr>
        <p:spPr>
          <a:xfrm>
            <a:off x="3661733" y="3182445"/>
            <a:ext cx="1767692" cy="2101973"/>
          </a:xfrm>
          <a:prstGeom prst="line">
            <a:avLst/>
          </a:prstGeom>
          <a:ln w="762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Düz Bağlayıcı 46"/>
          <p:cNvCxnSpPr/>
          <p:nvPr/>
        </p:nvCxnSpPr>
        <p:spPr>
          <a:xfrm>
            <a:off x="3672341" y="3182444"/>
            <a:ext cx="4562458" cy="1787867"/>
          </a:xfrm>
          <a:prstGeom prst="line">
            <a:avLst/>
          </a:prstGeom>
          <a:ln w="762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Dikdörtgen 54"/>
          <p:cNvSpPr/>
          <p:nvPr/>
        </p:nvSpPr>
        <p:spPr>
          <a:xfrm>
            <a:off x="4226767" y="3395849"/>
            <a:ext cx="40267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  <a:endParaRPr lang="tr-TR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6" name="Dikdörtgen 55"/>
          <p:cNvSpPr/>
          <p:nvPr/>
        </p:nvSpPr>
        <p:spPr>
          <a:xfrm>
            <a:off x="6943314" y="4461187"/>
            <a:ext cx="40267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  <a:endParaRPr lang="tr-TR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7" name="Dikdörtgen 56"/>
          <p:cNvSpPr/>
          <p:nvPr/>
        </p:nvSpPr>
        <p:spPr>
          <a:xfrm>
            <a:off x="5299978" y="4638087"/>
            <a:ext cx="40267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  <a:endParaRPr lang="tr-TR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8290413"/>
      </p:ext>
    </p:extLst>
  </p:cSld>
  <p:clrMapOvr>
    <a:masterClrMapping/>
  </p:clrMapOvr>
  <p:transition spd="med" advClick="0">
    <p:pull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in_Boar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8268" y="0"/>
            <a:ext cx="7380514" cy="708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348" y="2343151"/>
            <a:ext cx="2647705" cy="42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Metin kutusu 15"/>
          <p:cNvSpPr txBox="1"/>
          <p:nvPr/>
        </p:nvSpPr>
        <p:spPr>
          <a:xfrm>
            <a:off x="9712348" y="2720780"/>
            <a:ext cx="23146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DOĞRULAR, ARTAN VE EKSİLEN SAYILAR</a:t>
            </a:r>
            <a:endParaRPr lang="tr-TR" b="1" dirty="0">
              <a:ln/>
              <a:pattFill prst="dkUpDiag">
                <a:fgClr>
                  <a:srgbClr val="FFFFFF">
                    <a:lumMod val="50000"/>
                  </a:srgbClr>
                </a:fgClr>
                <a:bgClr>
                  <a:srgbClr val="000000">
                    <a:lumMod val="75000"/>
                    <a:lumOff val="25000"/>
                  </a:srgbClr>
                </a:bgClr>
              </a:pattFill>
              <a:effectLst>
                <a:outerShdw blurRad="38100" dist="19050" dir="2700000" algn="tl" rotWithShape="0">
                  <a:srgbClr val="000000">
                    <a:lumMod val="50000"/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10232834" y="4021739"/>
            <a:ext cx="1285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dirty="0" smtClean="0">
                <a:solidFill>
                  <a:srgbClr val="523100"/>
                </a:solidFill>
              </a:rPr>
              <a:t>Ön Hazırlık</a:t>
            </a:r>
            <a:endParaRPr lang="tr-TR" dirty="0">
              <a:solidFill>
                <a:srgbClr val="523100"/>
              </a:solidFill>
            </a:endParaRPr>
          </a:p>
        </p:txBody>
      </p:sp>
      <p:sp>
        <p:nvSpPr>
          <p:cNvPr id="30" name="Sağ Ok 29">
            <a:hlinkClick r:id="" action="ppaction://hlinkshowjump?jump=nextslide"/>
          </p:cNvPr>
          <p:cNvSpPr/>
          <p:nvPr/>
        </p:nvSpPr>
        <p:spPr>
          <a:xfrm>
            <a:off x="11279652" y="5391285"/>
            <a:ext cx="565061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  <p:pic>
        <p:nvPicPr>
          <p:cNvPr id="31" name="Resim 3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517" y="6075900"/>
            <a:ext cx="465223" cy="465223"/>
          </a:xfrm>
          <a:prstGeom prst="rect">
            <a:avLst/>
          </a:prstGeom>
        </p:spPr>
      </p:pic>
      <p:sp>
        <p:nvSpPr>
          <p:cNvPr id="36" name="Metin kutusu 35"/>
          <p:cNvSpPr txBox="1"/>
          <p:nvPr/>
        </p:nvSpPr>
        <p:spPr>
          <a:xfrm>
            <a:off x="10484077" y="4584034"/>
            <a:ext cx="1094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523100"/>
                </a:solidFill>
              </a:rPr>
              <a:t>(2 – </a:t>
            </a:r>
            <a:r>
              <a:rPr lang="tr-TR" dirty="0" smtClean="0">
                <a:solidFill>
                  <a:srgbClr val="523100"/>
                </a:solidFill>
              </a:rPr>
              <a:t>9)</a:t>
            </a:r>
            <a:endParaRPr lang="tr-TR" dirty="0">
              <a:solidFill>
                <a:srgbClr val="523100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36" y="2267339"/>
            <a:ext cx="3161216" cy="3443590"/>
          </a:xfrm>
          <a:prstGeom prst="rect">
            <a:avLst/>
          </a:prstGeom>
        </p:spPr>
      </p:pic>
      <p:sp>
        <p:nvSpPr>
          <p:cNvPr id="21" name="Dikdörtgen 20"/>
          <p:cNvSpPr/>
          <p:nvPr/>
        </p:nvSpPr>
        <p:spPr>
          <a:xfrm>
            <a:off x="2914942" y="767360"/>
            <a:ext cx="638247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tr-TR" sz="2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Resimdeki parmaklar arasındaki açıklıkları karşılaştırınız. Hangi </a:t>
            </a: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iki parmağın </a:t>
            </a:r>
            <a:r>
              <a:rPr lang="tr-TR" sz="2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arası en fazla açılmıştır?</a:t>
            </a:r>
            <a:endParaRPr lang="tr-TR" sz="24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Göster"/>
          <p:cNvSpPr/>
          <p:nvPr/>
        </p:nvSpPr>
        <p:spPr>
          <a:xfrm>
            <a:off x="5717873" y="5976145"/>
            <a:ext cx="1041299" cy="33236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Göster</a:t>
            </a:r>
            <a:endParaRPr lang="tr-TR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207" y="1967689"/>
            <a:ext cx="2905690" cy="3743240"/>
          </a:xfrm>
          <a:prstGeom prst="rect">
            <a:avLst/>
          </a:prstGeom>
        </p:spPr>
      </p:pic>
      <p:sp>
        <p:nvSpPr>
          <p:cNvPr id="4" name="Aşağı Ok 3"/>
          <p:cNvSpPr/>
          <p:nvPr/>
        </p:nvSpPr>
        <p:spPr>
          <a:xfrm rot="19901463">
            <a:off x="4716046" y="2609297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0765887"/>
      </p:ext>
    </p:extLst>
  </p:cSld>
  <p:clrMapOvr>
    <a:masterClrMapping/>
  </p:clrMapOvr>
  <p:transition spd="med" advClick="0">
    <p:pull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mph" presetSubtype="0" repeatCount="indefinite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8639" y="1565107"/>
            <a:ext cx="2836856" cy="3654565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150" y="2174429"/>
            <a:ext cx="2822015" cy="285052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5031" y="1518260"/>
            <a:ext cx="4654831" cy="3354833"/>
          </a:xfrm>
          <a:prstGeom prst="rect">
            <a:avLst/>
          </a:prstGeom>
        </p:spPr>
      </p:pic>
      <p:sp>
        <p:nvSpPr>
          <p:cNvPr id="34" name="Dikdörtgen 33"/>
          <p:cNvSpPr/>
          <p:nvPr/>
        </p:nvSpPr>
        <p:spPr>
          <a:xfrm>
            <a:off x="240051" y="33872"/>
            <a:ext cx="11866223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tr-TR" sz="28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Aşağıdaki resimlerde bulunan bazı açıklıkları kalemle çizerek  belirleyelim. </a:t>
            </a:r>
            <a:endParaRPr lang="tr-TR" sz="28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Dikdörtgen 25"/>
          <p:cNvSpPr/>
          <p:nvPr/>
        </p:nvSpPr>
        <p:spPr>
          <a:xfrm>
            <a:off x="36265" y="6483292"/>
            <a:ext cx="4042838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1600" dirty="0" smtClean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Not : Klavyeden </a:t>
            </a:r>
            <a:r>
              <a:rPr lang="tr-TR" sz="1600" dirty="0" err="1" smtClean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entera</a:t>
            </a:r>
            <a:r>
              <a:rPr lang="tr-TR" sz="1600" dirty="0" smtClean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 basarak ilerleyiniz..</a:t>
            </a:r>
            <a:endParaRPr lang="tr-TR" sz="1600" dirty="0">
              <a:ln w="0"/>
              <a:solidFill>
                <a:srgbClr val="000000">
                  <a:lumMod val="95000"/>
                  <a:lumOff val="5000"/>
                </a:srgbClr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5" name="Yuvarlatılmış Dikdörtgen 134">
            <a:hlinkClick r:id="" action="ppaction://hlinkshowjump?jump=nextslide"/>
          </p:cNvPr>
          <p:cNvSpPr/>
          <p:nvPr/>
        </p:nvSpPr>
        <p:spPr>
          <a:xfrm>
            <a:off x="10809909" y="6310328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  <a:endParaRPr lang="tr-TR" sz="16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8" name="Düz Bağlayıcı 7"/>
          <p:cNvCxnSpPr/>
          <p:nvPr/>
        </p:nvCxnSpPr>
        <p:spPr>
          <a:xfrm flipH="1">
            <a:off x="2252644" y="2641583"/>
            <a:ext cx="815409" cy="99109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18"/>
          <p:cNvCxnSpPr/>
          <p:nvPr/>
        </p:nvCxnSpPr>
        <p:spPr>
          <a:xfrm>
            <a:off x="2252644" y="3632680"/>
            <a:ext cx="0" cy="95310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21"/>
          <p:cNvCxnSpPr/>
          <p:nvPr/>
        </p:nvCxnSpPr>
        <p:spPr>
          <a:xfrm>
            <a:off x="4504338" y="2733119"/>
            <a:ext cx="618845" cy="89956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23"/>
          <p:cNvCxnSpPr/>
          <p:nvPr/>
        </p:nvCxnSpPr>
        <p:spPr>
          <a:xfrm>
            <a:off x="5123183" y="2018233"/>
            <a:ext cx="7844" cy="161271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 flipH="1">
            <a:off x="10517163" y="2895035"/>
            <a:ext cx="1466289" cy="41677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28"/>
          <p:cNvCxnSpPr/>
          <p:nvPr/>
        </p:nvCxnSpPr>
        <p:spPr>
          <a:xfrm flipH="1" flipV="1">
            <a:off x="10517163" y="3311806"/>
            <a:ext cx="1466289" cy="58643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Resim 1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318" y="1032809"/>
            <a:ext cx="1897505" cy="1897505"/>
          </a:xfrm>
          <a:prstGeom prst="rect">
            <a:avLst/>
          </a:prstGeom>
        </p:spPr>
      </p:pic>
      <p:sp>
        <p:nvSpPr>
          <p:cNvPr id="28" name="Sol Ok 27"/>
          <p:cNvSpPr/>
          <p:nvPr/>
        </p:nvSpPr>
        <p:spPr>
          <a:xfrm rot="1472505">
            <a:off x="2647528" y="3743891"/>
            <a:ext cx="1141785" cy="5864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33" name="Resim 3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379" y="1130445"/>
            <a:ext cx="1897505" cy="1897505"/>
          </a:xfrm>
          <a:prstGeom prst="rect">
            <a:avLst/>
          </a:prstGeom>
        </p:spPr>
      </p:pic>
      <p:pic>
        <p:nvPicPr>
          <p:cNvPr id="35" name="Resim 3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2613" y="1297426"/>
            <a:ext cx="1897505" cy="1897505"/>
          </a:xfrm>
          <a:prstGeom prst="rect">
            <a:avLst/>
          </a:prstGeom>
        </p:spPr>
      </p:pic>
      <p:sp>
        <p:nvSpPr>
          <p:cNvPr id="36" name="Sol Ok 35"/>
          <p:cNvSpPr/>
          <p:nvPr/>
        </p:nvSpPr>
        <p:spPr>
          <a:xfrm rot="15024263">
            <a:off x="4063498" y="1732504"/>
            <a:ext cx="1141785" cy="5864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7" name="Sol Ok 36"/>
          <p:cNvSpPr/>
          <p:nvPr/>
        </p:nvSpPr>
        <p:spPr>
          <a:xfrm rot="303489">
            <a:off x="11526871" y="3219018"/>
            <a:ext cx="563475" cy="3861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1791510"/>
      </p:ext>
    </p:extLst>
  </p:cSld>
  <p:clrMapOvr>
    <a:masterClrMapping/>
  </p:clrMapOvr>
  <p:transition spd="med" advClick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11111E-6 L -0.06706 0.1449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9" y="7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706 0.14491 L -0.06706 0.27963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decel="100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27" presetClass="emph" presetSubtype="0" repeatCount="indefinite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375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2" dur="375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3" dur="375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375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7.40741E-7 L 0.04896 0.124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8" y="6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896 0.1243 L 0.04896 -0.10833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3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decel="100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27" presetClass="emph" presetSubtype="0" repeatCount="indefinite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375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5" dur="375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6" dur="375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375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3.7037E-6 L -0.11589 0.0576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94" y="2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589 0.05764 L 0.00052 0.14097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20" y="4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3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decel="100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500"/>
                            </p:stCondLst>
                            <p:childTnLst>
                              <p:par>
                                <p:cTn id="96" presetID="27" presetClass="emph" presetSubtype="0" repeatCount="indefinite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375" autoRev="1" fill="remov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8" dur="375" autoRev="1" fill="remove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9" dur="375" autoRev="1" fill="remove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375" autoRev="1" fill="remove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 animBg="1"/>
      <p:bldP spid="28" grpId="0" animBg="1"/>
      <p:bldP spid="28" grpId="1" animBg="1"/>
      <p:bldP spid="36" grpId="0" animBg="1"/>
      <p:bldP spid="36" grpId="1" animBg="1"/>
      <p:bldP spid="37" grpId="0" animBg="1"/>
      <p:bldP spid="3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in_Boar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8268" y="0"/>
            <a:ext cx="7380514" cy="708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348" y="2343151"/>
            <a:ext cx="2647705" cy="42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Metin kutusu 15"/>
          <p:cNvSpPr txBox="1"/>
          <p:nvPr/>
        </p:nvSpPr>
        <p:spPr>
          <a:xfrm>
            <a:off x="9712348" y="2720780"/>
            <a:ext cx="23146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DOĞRULAR, ARTAN VE EKSİLEN SAYILAR</a:t>
            </a:r>
            <a:endParaRPr lang="tr-TR" b="1" dirty="0">
              <a:ln/>
              <a:pattFill prst="dkUpDiag">
                <a:fgClr>
                  <a:srgbClr val="FFFFFF">
                    <a:lumMod val="50000"/>
                  </a:srgbClr>
                </a:fgClr>
                <a:bgClr>
                  <a:srgbClr val="000000">
                    <a:lumMod val="75000"/>
                    <a:lumOff val="25000"/>
                  </a:srgbClr>
                </a:bgClr>
              </a:pattFill>
              <a:effectLst>
                <a:outerShdw blurRad="38100" dist="19050" dir="2700000" algn="tl" rotWithShape="0">
                  <a:srgbClr val="000000">
                    <a:lumMod val="50000"/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10635187" y="4021739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dirty="0" smtClean="0">
                <a:solidFill>
                  <a:srgbClr val="523100"/>
                </a:solidFill>
              </a:rPr>
              <a:t>Açı</a:t>
            </a:r>
            <a:endParaRPr lang="tr-TR" dirty="0">
              <a:solidFill>
                <a:srgbClr val="523100"/>
              </a:solidFill>
            </a:endParaRPr>
          </a:p>
        </p:txBody>
      </p:sp>
      <p:sp>
        <p:nvSpPr>
          <p:cNvPr id="30" name="Sağ Ok 29">
            <a:hlinkClick r:id="" action="ppaction://hlinkshowjump?jump=nextslide"/>
          </p:cNvPr>
          <p:cNvSpPr/>
          <p:nvPr/>
        </p:nvSpPr>
        <p:spPr>
          <a:xfrm>
            <a:off x="11279652" y="5391285"/>
            <a:ext cx="565061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  <p:pic>
        <p:nvPicPr>
          <p:cNvPr id="31" name="Resim 3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517" y="6075900"/>
            <a:ext cx="465223" cy="465223"/>
          </a:xfrm>
          <a:prstGeom prst="rect">
            <a:avLst/>
          </a:prstGeom>
        </p:spPr>
      </p:pic>
      <p:sp>
        <p:nvSpPr>
          <p:cNvPr id="36" name="Metin kutusu 35"/>
          <p:cNvSpPr txBox="1"/>
          <p:nvPr/>
        </p:nvSpPr>
        <p:spPr>
          <a:xfrm>
            <a:off x="10430388" y="4564570"/>
            <a:ext cx="1094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523100"/>
                </a:solidFill>
              </a:rPr>
              <a:t>(4 </a:t>
            </a:r>
            <a:r>
              <a:rPr lang="tr-TR" dirty="0" smtClean="0">
                <a:solidFill>
                  <a:srgbClr val="523100"/>
                </a:solidFill>
              </a:rPr>
              <a:t>– </a:t>
            </a:r>
            <a:r>
              <a:rPr lang="tr-TR" dirty="0" smtClean="0">
                <a:solidFill>
                  <a:srgbClr val="523100"/>
                </a:solidFill>
              </a:rPr>
              <a:t>9)</a:t>
            </a:r>
            <a:endParaRPr lang="tr-TR" dirty="0">
              <a:solidFill>
                <a:srgbClr val="523100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36" y="2267339"/>
            <a:ext cx="3161216" cy="3443590"/>
          </a:xfrm>
          <a:prstGeom prst="rect">
            <a:avLst/>
          </a:prstGeom>
        </p:spPr>
      </p:pic>
      <p:sp>
        <p:nvSpPr>
          <p:cNvPr id="21" name="Dikdörtgen 20"/>
          <p:cNvSpPr/>
          <p:nvPr/>
        </p:nvSpPr>
        <p:spPr>
          <a:xfrm>
            <a:off x="2914942" y="767360"/>
            <a:ext cx="638247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tr-TR" sz="2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Bir köşe ile köşeden uzayan iki kolun (kenarın) </a:t>
            </a: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oluşturduğu açıklık </a:t>
            </a:r>
            <a:r>
              <a:rPr lang="tr-TR" sz="2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“açı” olarak isimlendirilir.</a:t>
            </a:r>
          </a:p>
        </p:txBody>
      </p:sp>
      <p:cxnSp>
        <p:nvCxnSpPr>
          <p:cNvPr id="14" name="Düz Bağlayıcı 13"/>
          <p:cNvCxnSpPr/>
          <p:nvPr/>
        </p:nvCxnSpPr>
        <p:spPr>
          <a:xfrm>
            <a:off x="3931017" y="4052554"/>
            <a:ext cx="4214801" cy="1504524"/>
          </a:xfrm>
          <a:prstGeom prst="line">
            <a:avLst/>
          </a:prstGeom>
          <a:ln w="76200" cap="rnd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 flipV="1">
            <a:off x="3931017" y="1715849"/>
            <a:ext cx="3800368" cy="2333047"/>
          </a:xfrm>
          <a:prstGeom prst="line">
            <a:avLst/>
          </a:prstGeom>
          <a:ln w="76200" cap="rnd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şağı Ok 8"/>
          <p:cNvSpPr/>
          <p:nvPr/>
        </p:nvSpPr>
        <p:spPr>
          <a:xfrm rot="18528474">
            <a:off x="7269687" y="2107346"/>
            <a:ext cx="305735" cy="11823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Aşağı Ok 21"/>
          <p:cNvSpPr/>
          <p:nvPr/>
        </p:nvSpPr>
        <p:spPr>
          <a:xfrm rot="13555423">
            <a:off x="7412498" y="4115499"/>
            <a:ext cx="305735" cy="10925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7508861" y="3422163"/>
            <a:ext cx="22034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Açının Kolları</a:t>
            </a:r>
            <a:endParaRPr lang="tr-TR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Dikdörtgen 22"/>
          <p:cNvSpPr/>
          <p:nvPr/>
        </p:nvSpPr>
        <p:spPr>
          <a:xfrm>
            <a:off x="2933140" y="3784116"/>
            <a:ext cx="94128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köşe</a:t>
            </a:r>
            <a:endParaRPr lang="tr-TR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Yay 11"/>
          <p:cNvSpPr/>
          <p:nvPr/>
        </p:nvSpPr>
        <p:spPr>
          <a:xfrm rot="2780456">
            <a:off x="3921294" y="3267758"/>
            <a:ext cx="1504280" cy="1331014"/>
          </a:xfrm>
          <a:prstGeom prst="arc">
            <a:avLst>
              <a:gd name="adj1" fmla="val 15462347"/>
              <a:gd name="adj2" fmla="val 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7" name="Dikdörtgen 26"/>
          <p:cNvSpPr/>
          <p:nvPr/>
        </p:nvSpPr>
        <p:spPr>
          <a:xfrm>
            <a:off x="5508035" y="3633487"/>
            <a:ext cx="6463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Açı</a:t>
            </a:r>
            <a:endParaRPr lang="tr-TR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Dikdörtgen 27"/>
          <p:cNvSpPr/>
          <p:nvPr/>
        </p:nvSpPr>
        <p:spPr>
          <a:xfrm>
            <a:off x="4217106" y="5966975"/>
            <a:ext cx="4042838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16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Not : Klavyeden </a:t>
            </a:r>
            <a:r>
              <a:rPr lang="tr-TR" sz="160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entera</a:t>
            </a:r>
            <a:r>
              <a:rPr lang="tr-TR" sz="16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 basarak ilerleyiniz..</a:t>
            </a:r>
            <a:endParaRPr lang="tr-TR" sz="1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3827992"/>
      </p:ext>
    </p:extLst>
  </p:cSld>
  <p:clrMapOvr>
    <a:masterClrMapping/>
  </p:clrMapOvr>
  <p:transition spd="med" advClick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2" grpId="0" animBg="1"/>
      <p:bldP spid="10" grpId="0"/>
      <p:bldP spid="23" grpId="0"/>
      <p:bldP spid="12" grpId="0" animBg="1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Dikdörtgen 33"/>
          <p:cNvSpPr/>
          <p:nvPr/>
        </p:nvSpPr>
        <p:spPr>
          <a:xfrm>
            <a:off x="240051" y="33872"/>
            <a:ext cx="1186622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tr-TR" sz="28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Dik Açı</a:t>
            </a:r>
            <a:endParaRPr lang="tr-TR" sz="28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Dikdörtgen 25"/>
          <p:cNvSpPr/>
          <p:nvPr/>
        </p:nvSpPr>
        <p:spPr>
          <a:xfrm>
            <a:off x="36265" y="6483292"/>
            <a:ext cx="4042838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1600" dirty="0" smtClean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Not : Klavyeden </a:t>
            </a:r>
            <a:r>
              <a:rPr lang="tr-TR" sz="1600" dirty="0" err="1" smtClean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entera</a:t>
            </a:r>
            <a:r>
              <a:rPr lang="tr-TR" sz="1600" dirty="0" smtClean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 basarak ilerleyiniz..</a:t>
            </a:r>
            <a:endParaRPr lang="tr-TR" sz="1600" dirty="0">
              <a:ln w="0"/>
              <a:solidFill>
                <a:srgbClr val="000000">
                  <a:lumMod val="95000"/>
                  <a:lumOff val="5000"/>
                </a:srgbClr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5" name="Yuvarlatılmış Dikdörtgen 134">
            <a:hlinkClick r:id="" action="ppaction://hlinkshowjump?jump=nextslide"/>
          </p:cNvPr>
          <p:cNvSpPr/>
          <p:nvPr/>
        </p:nvSpPr>
        <p:spPr>
          <a:xfrm>
            <a:off x="10809909" y="6310328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  <a:endParaRPr lang="tr-TR" sz="16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4" name="Dikdörtgen 93"/>
          <p:cNvSpPr/>
          <p:nvPr/>
        </p:nvSpPr>
        <p:spPr>
          <a:xfrm>
            <a:off x="240050" y="555000"/>
            <a:ext cx="1186622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tr-TR" sz="2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Saat resimlerindeki akreple yelkovan arasındaki açıklıklar birer açı oluşturur. Bu açılardan kenarları birbirine dik olanları belirleyelim.</a:t>
            </a:r>
            <a:endParaRPr lang="tr-TR" sz="24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51" y="1780093"/>
            <a:ext cx="2214391" cy="2214391"/>
          </a:xfrm>
          <a:prstGeom prst="rect">
            <a:avLst/>
          </a:prstGeom>
        </p:spPr>
      </p:pic>
      <p:pic>
        <p:nvPicPr>
          <p:cNvPr id="17" name="Resim 1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8135" y="1780093"/>
            <a:ext cx="2214391" cy="2214391"/>
          </a:xfrm>
          <a:prstGeom prst="rect">
            <a:avLst/>
          </a:prstGeom>
        </p:spPr>
      </p:pic>
      <p:pic>
        <p:nvPicPr>
          <p:cNvPr id="18" name="Resim 1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219" y="1780092"/>
            <a:ext cx="2214391" cy="2214391"/>
          </a:xfrm>
          <a:prstGeom prst="rect">
            <a:avLst/>
          </a:prstGeom>
        </p:spPr>
      </p:pic>
      <p:pic>
        <p:nvPicPr>
          <p:cNvPr id="19" name="Resim 1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303" y="1780092"/>
            <a:ext cx="2214391" cy="2214391"/>
          </a:xfrm>
          <a:prstGeom prst="rect">
            <a:avLst/>
          </a:prstGeom>
        </p:spPr>
      </p:pic>
      <p:pic>
        <p:nvPicPr>
          <p:cNvPr id="22" name="Resim 2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2387" y="1780091"/>
            <a:ext cx="2214391" cy="2214391"/>
          </a:xfrm>
          <a:prstGeom prst="rect">
            <a:avLst/>
          </a:prstGeom>
        </p:spPr>
      </p:pic>
      <p:cxnSp>
        <p:nvCxnSpPr>
          <p:cNvPr id="5" name="Düz Ok Bağlayıcısı 4"/>
          <p:cNvCxnSpPr/>
          <p:nvPr/>
        </p:nvCxnSpPr>
        <p:spPr>
          <a:xfrm flipH="1">
            <a:off x="950495" y="2875254"/>
            <a:ext cx="396751" cy="26498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 flipH="1" flipV="1">
            <a:off x="1347246" y="2165684"/>
            <a:ext cx="1" cy="70957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Ok Bağlayıcısı 26"/>
          <p:cNvCxnSpPr/>
          <p:nvPr/>
        </p:nvCxnSpPr>
        <p:spPr>
          <a:xfrm>
            <a:off x="3679919" y="2875253"/>
            <a:ext cx="507070" cy="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Düz Ok Bağlayıcısı 27"/>
          <p:cNvCxnSpPr/>
          <p:nvPr/>
        </p:nvCxnSpPr>
        <p:spPr>
          <a:xfrm flipH="1" flipV="1">
            <a:off x="3667886" y="2165683"/>
            <a:ext cx="1" cy="70957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Düz Ok Bağlayıcısı 28"/>
          <p:cNvCxnSpPr/>
          <p:nvPr/>
        </p:nvCxnSpPr>
        <p:spPr>
          <a:xfrm flipH="1" flipV="1">
            <a:off x="5570621" y="2634916"/>
            <a:ext cx="415352" cy="24033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Düz Ok Bağlayıcısı 29"/>
          <p:cNvCxnSpPr/>
          <p:nvPr/>
        </p:nvCxnSpPr>
        <p:spPr>
          <a:xfrm flipH="1" flipV="1">
            <a:off x="5973939" y="2165683"/>
            <a:ext cx="1" cy="70957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Düz Ok Bağlayıcısı 31"/>
          <p:cNvCxnSpPr/>
          <p:nvPr/>
        </p:nvCxnSpPr>
        <p:spPr>
          <a:xfrm flipV="1">
            <a:off x="8313532" y="2634916"/>
            <a:ext cx="445457" cy="24033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Düz Ok Bağlayıcısı 32"/>
          <p:cNvCxnSpPr/>
          <p:nvPr/>
        </p:nvCxnSpPr>
        <p:spPr>
          <a:xfrm flipH="1" flipV="1">
            <a:off x="8301498" y="2165682"/>
            <a:ext cx="1" cy="70957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Düz Ok Bağlayıcısı 35"/>
          <p:cNvCxnSpPr/>
          <p:nvPr/>
        </p:nvCxnSpPr>
        <p:spPr>
          <a:xfrm flipH="1" flipV="1">
            <a:off x="10070429" y="2875252"/>
            <a:ext cx="540813" cy="571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Düz Ok Bağlayıcısı 36"/>
          <p:cNvCxnSpPr/>
          <p:nvPr/>
        </p:nvCxnSpPr>
        <p:spPr>
          <a:xfrm flipH="1" flipV="1">
            <a:off x="10611242" y="2195238"/>
            <a:ext cx="1" cy="70957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Düz Ok Bağlayıcısı 38"/>
          <p:cNvCxnSpPr/>
          <p:nvPr/>
        </p:nvCxnSpPr>
        <p:spPr>
          <a:xfrm>
            <a:off x="3641635" y="5089643"/>
            <a:ext cx="507070" cy="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Düz Ok Bağlayıcısı 39"/>
          <p:cNvCxnSpPr/>
          <p:nvPr/>
        </p:nvCxnSpPr>
        <p:spPr>
          <a:xfrm flipH="1" flipV="1">
            <a:off x="3665699" y="4380074"/>
            <a:ext cx="1" cy="70957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Düz Ok Bağlayıcısı 40"/>
          <p:cNvCxnSpPr/>
          <p:nvPr/>
        </p:nvCxnSpPr>
        <p:spPr>
          <a:xfrm flipH="1" flipV="1">
            <a:off x="10105914" y="5059939"/>
            <a:ext cx="540813" cy="571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Düz Ok Bağlayıcısı 41"/>
          <p:cNvCxnSpPr/>
          <p:nvPr/>
        </p:nvCxnSpPr>
        <p:spPr>
          <a:xfrm flipH="1" flipV="1">
            <a:off x="10634695" y="4283242"/>
            <a:ext cx="2" cy="80625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Dikdörtgen 43"/>
          <p:cNvSpPr/>
          <p:nvPr/>
        </p:nvSpPr>
        <p:spPr>
          <a:xfrm>
            <a:off x="0" y="5298581"/>
            <a:ext cx="1186622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tr-TR" sz="2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Saat üçü ve dokuzu gösterdiğinde, akreple yelkovan birbirini dik </a:t>
            </a: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olarak kesmektedir</a:t>
            </a:r>
            <a:r>
              <a:rPr lang="tr-TR" sz="2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tr-TR" sz="24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8" name="Aşağı Ok 37"/>
          <p:cNvSpPr/>
          <p:nvPr/>
        </p:nvSpPr>
        <p:spPr>
          <a:xfrm rot="18011864">
            <a:off x="629944" y="2108767"/>
            <a:ext cx="324853" cy="7939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6" name="Aşağı Ok 45"/>
          <p:cNvSpPr/>
          <p:nvPr/>
        </p:nvSpPr>
        <p:spPr>
          <a:xfrm rot="3335691">
            <a:off x="4057779" y="1989840"/>
            <a:ext cx="324853" cy="7939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7" name="Aşağı Ok 46"/>
          <p:cNvSpPr/>
          <p:nvPr/>
        </p:nvSpPr>
        <p:spPr>
          <a:xfrm rot="19331276">
            <a:off x="5385110" y="1755259"/>
            <a:ext cx="324853" cy="7939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8" name="Aşağı Ok 47"/>
          <p:cNvSpPr/>
          <p:nvPr/>
        </p:nvSpPr>
        <p:spPr>
          <a:xfrm rot="3087009">
            <a:off x="8614937" y="1890568"/>
            <a:ext cx="324853" cy="7939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9" name="Aşağı Ok 48"/>
          <p:cNvSpPr/>
          <p:nvPr/>
        </p:nvSpPr>
        <p:spPr>
          <a:xfrm rot="19647859">
            <a:off x="10045851" y="1890568"/>
            <a:ext cx="324853" cy="7939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986893"/>
      </p:ext>
    </p:extLst>
  </p:cSld>
  <p:clrMapOvr>
    <a:masterClrMapping/>
  </p:clrMapOvr>
  <p:transition spd="med" advClick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mph" presetSubtype="0" repeatCount="indefinite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500" autoRev="1" fill="remov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" dur="500" autoRev="1" fill="remov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500" autoRev="1" fill="remov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autoRev="1" fill="remov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7" presetClass="emph" presetSubtype="0" repeatCount="indefinite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autoRev="1" fill="remov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autoRev="1" fill="remove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500" autoRev="1" fill="remove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autoRev="1" fill="remove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7" presetClass="emph" presetSubtype="0" repeatCount="indefinite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" dur="5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7" presetClass="emph" presetSubtype="0" repeatCount="indefinite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autoRev="1" fill="remov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3" dur="500" autoRev="1" fill="remov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4" dur="500" autoRev="1" fill="remov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autoRev="1" fill="remov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7" presetClass="emph" presetSubtype="0" repeatCount="indefinite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autoRev="1" fill="remov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8" dur="500" autoRev="1" fill="remov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9" dur="500" autoRev="1" fill="remov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autoRev="1" fill="remov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 animBg="1"/>
      <p:bldP spid="44" grpId="0"/>
      <p:bldP spid="38" grpId="0" animBg="1"/>
      <p:bldP spid="38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Dikdörtgen 33"/>
          <p:cNvSpPr/>
          <p:nvPr/>
        </p:nvSpPr>
        <p:spPr>
          <a:xfrm>
            <a:off x="240051" y="33872"/>
            <a:ext cx="1186622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tr-TR" sz="28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Dik Açı</a:t>
            </a:r>
            <a:endParaRPr lang="tr-TR" sz="28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Dikdörtgen 25"/>
          <p:cNvSpPr/>
          <p:nvPr/>
        </p:nvSpPr>
        <p:spPr>
          <a:xfrm>
            <a:off x="36265" y="6483292"/>
            <a:ext cx="4042838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1600" dirty="0" smtClean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Not : Klavyeden </a:t>
            </a:r>
            <a:r>
              <a:rPr lang="tr-TR" sz="1600" dirty="0" err="1" smtClean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entera</a:t>
            </a:r>
            <a:r>
              <a:rPr lang="tr-TR" sz="1600" dirty="0" smtClean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 basarak ilerleyiniz..</a:t>
            </a:r>
            <a:endParaRPr lang="tr-TR" sz="1600" dirty="0">
              <a:ln w="0"/>
              <a:solidFill>
                <a:srgbClr val="000000">
                  <a:lumMod val="95000"/>
                  <a:lumOff val="5000"/>
                </a:srgbClr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5" name="Yuvarlatılmış Dikdörtgen 134">
            <a:hlinkClick r:id="" action="ppaction://hlinkshowjump?jump=nextslide"/>
          </p:cNvPr>
          <p:cNvSpPr/>
          <p:nvPr/>
        </p:nvSpPr>
        <p:spPr>
          <a:xfrm>
            <a:off x="10809909" y="6310328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  <a:endParaRPr lang="tr-TR" sz="16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4" name="Dikdörtgen 93"/>
          <p:cNvSpPr/>
          <p:nvPr/>
        </p:nvSpPr>
        <p:spPr>
          <a:xfrm>
            <a:off x="240050" y="555000"/>
            <a:ext cx="1186622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Kitap ve </a:t>
            </a:r>
            <a:r>
              <a:rPr lang="tr-TR" sz="2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gönye </a:t>
            </a: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kullanarak </a:t>
            </a:r>
            <a:r>
              <a:rPr lang="tr-TR" sz="2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birbirine dik olan </a:t>
            </a: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doğrular çizelim</a:t>
            </a:r>
            <a:r>
              <a:rPr lang="tr-TR" sz="2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. Bu doğruların kolları arasında kalan açıları karşılaştıralım.</a:t>
            </a:r>
          </a:p>
        </p:txBody>
      </p:sp>
      <p:cxnSp>
        <p:nvCxnSpPr>
          <p:cNvPr id="39" name="Düz Ok Bağlayıcısı 38"/>
          <p:cNvCxnSpPr/>
          <p:nvPr/>
        </p:nvCxnSpPr>
        <p:spPr>
          <a:xfrm flipV="1">
            <a:off x="4832762" y="1726375"/>
            <a:ext cx="3933" cy="262824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Dikdörtgen 43"/>
          <p:cNvSpPr/>
          <p:nvPr/>
        </p:nvSpPr>
        <p:spPr>
          <a:xfrm>
            <a:off x="0" y="5298581"/>
            <a:ext cx="1186622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tr-TR" sz="2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Birbirini dik kesen </a:t>
            </a: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doğruların </a:t>
            </a:r>
            <a:r>
              <a:rPr lang="tr-TR" sz="2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kolları arasında kalan açılar dik </a:t>
            </a: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açı olarak </a:t>
            </a:r>
            <a:r>
              <a:rPr lang="tr-TR" sz="2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isimlendirilir.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867" y="1907125"/>
            <a:ext cx="2341459" cy="2334002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868" y="1907125"/>
            <a:ext cx="2262080" cy="2570872"/>
          </a:xfrm>
          <a:prstGeom prst="rect">
            <a:avLst/>
          </a:prstGeom>
        </p:spPr>
      </p:pic>
      <p:cxnSp>
        <p:nvCxnSpPr>
          <p:cNvPr id="35" name="Düz Ok Bağlayıcısı 34"/>
          <p:cNvCxnSpPr/>
          <p:nvPr/>
        </p:nvCxnSpPr>
        <p:spPr>
          <a:xfrm flipH="1">
            <a:off x="2394284" y="4377732"/>
            <a:ext cx="2474574" cy="2406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Yay 42"/>
          <p:cNvSpPr/>
          <p:nvPr/>
        </p:nvSpPr>
        <p:spPr>
          <a:xfrm rot="16047527">
            <a:off x="4116718" y="3552711"/>
            <a:ext cx="1504280" cy="1331014"/>
          </a:xfrm>
          <a:prstGeom prst="arc">
            <a:avLst>
              <a:gd name="adj1" fmla="val 15462347"/>
              <a:gd name="adj2" fmla="val 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45" name="Düz Ok Bağlayıcısı 44"/>
          <p:cNvCxnSpPr/>
          <p:nvPr/>
        </p:nvCxnSpPr>
        <p:spPr>
          <a:xfrm flipV="1">
            <a:off x="7265874" y="1589971"/>
            <a:ext cx="3933" cy="262824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Düz Ok Bağlayıcısı 49"/>
          <p:cNvCxnSpPr/>
          <p:nvPr/>
        </p:nvCxnSpPr>
        <p:spPr>
          <a:xfrm flipV="1">
            <a:off x="7241810" y="4218218"/>
            <a:ext cx="2684243" cy="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Yay 50"/>
          <p:cNvSpPr/>
          <p:nvPr/>
        </p:nvSpPr>
        <p:spPr>
          <a:xfrm rot="995830">
            <a:off x="6489670" y="3332060"/>
            <a:ext cx="1504280" cy="1331014"/>
          </a:xfrm>
          <a:prstGeom prst="arc">
            <a:avLst>
              <a:gd name="adj1" fmla="val 15462347"/>
              <a:gd name="adj2" fmla="val 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2" name="Dikdörtgen 51"/>
          <p:cNvSpPr/>
          <p:nvPr/>
        </p:nvSpPr>
        <p:spPr>
          <a:xfrm>
            <a:off x="7902616" y="3206471"/>
            <a:ext cx="122705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Dik açı</a:t>
            </a:r>
            <a:endParaRPr lang="tr-TR" sz="24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3" name="Dikdörtgen 52"/>
          <p:cNvSpPr/>
          <p:nvPr/>
        </p:nvSpPr>
        <p:spPr>
          <a:xfrm>
            <a:off x="3134482" y="3290875"/>
            <a:ext cx="122705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Dik açı</a:t>
            </a:r>
            <a:endParaRPr lang="tr-TR" sz="24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2866691"/>
      </p:ext>
    </p:extLst>
  </p:cSld>
  <p:clrMapOvr>
    <a:masterClrMapping/>
  </p:clrMapOvr>
  <p:transition spd="med" advClick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2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 animBg="1"/>
      <p:bldP spid="44" grpId="0"/>
      <p:bldP spid="43" grpId="0" animBg="1"/>
      <p:bldP spid="51" grpId="0" animBg="1"/>
      <p:bldP spid="52" grpId="0"/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Dikdörtgen 33"/>
          <p:cNvSpPr/>
          <p:nvPr/>
        </p:nvSpPr>
        <p:spPr>
          <a:xfrm>
            <a:off x="240051" y="33872"/>
            <a:ext cx="1186622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tr-TR" sz="28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Geniş Açı, Dar Açı</a:t>
            </a:r>
            <a:endParaRPr lang="tr-TR" sz="28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Dikdörtgen 25"/>
          <p:cNvSpPr/>
          <p:nvPr/>
        </p:nvSpPr>
        <p:spPr>
          <a:xfrm>
            <a:off x="36265" y="6483292"/>
            <a:ext cx="4042838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1600" dirty="0" smtClean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Not : Klavyeden </a:t>
            </a:r>
            <a:r>
              <a:rPr lang="tr-TR" sz="1600" dirty="0" err="1" smtClean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entera</a:t>
            </a:r>
            <a:r>
              <a:rPr lang="tr-TR" sz="1600" dirty="0" smtClean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 basarak ilerleyiniz..</a:t>
            </a:r>
            <a:endParaRPr lang="tr-TR" sz="1600" dirty="0">
              <a:ln w="0"/>
              <a:solidFill>
                <a:srgbClr val="000000">
                  <a:lumMod val="95000"/>
                  <a:lumOff val="5000"/>
                </a:srgbClr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4" name="Dikdörtgen 93"/>
          <p:cNvSpPr/>
          <p:nvPr/>
        </p:nvSpPr>
        <p:spPr>
          <a:xfrm>
            <a:off x="240050" y="555000"/>
            <a:ext cx="1186622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Aşağıda </a:t>
            </a:r>
            <a:r>
              <a:rPr lang="tr-TR" sz="2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verilen açıları </a:t>
            </a: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dik </a:t>
            </a:r>
            <a:r>
              <a:rPr lang="tr-TR" sz="2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açı ile </a:t>
            </a: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karşılaştıralım</a:t>
            </a:r>
            <a:r>
              <a:rPr lang="tr-TR" sz="2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</a:p>
        </p:txBody>
      </p:sp>
      <p:sp>
        <p:nvSpPr>
          <p:cNvPr id="44" name="Dikdörtgen 43"/>
          <p:cNvSpPr/>
          <p:nvPr/>
        </p:nvSpPr>
        <p:spPr>
          <a:xfrm>
            <a:off x="3830053" y="4912622"/>
            <a:ext cx="836194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Açıklığı </a:t>
            </a:r>
            <a:r>
              <a:rPr lang="tr-TR" sz="2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dik açıdan daha fazla olan açılar </a:t>
            </a: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geniş </a:t>
            </a:r>
            <a:r>
              <a:rPr lang="tr-TR" sz="2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açılardır.</a:t>
            </a:r>
          </a:p>
        </p:txBody>
      </p:sp>
      <p:grpSp>
        <p:nvGrpSpPr>
          <p:cNvPr id="8" name="Grup 7"/>
          <p:cNvGrpSpPr/>
          <p:nvPr/>
        </p:nvGrpSpPr>
        <p:grpSpPr>
          <a:xfrm>
            <a:off x="664738" y="1892347"/>
            <a:ext cx="2357343" cy="2655656"/>
            <a:chOff x="664738" y="1892347"/>
            <a:chExt cx="2357343" cy="2655656"/>
          </a:xfrm>
        </p:grpSpPr>
        <p:cxnSp>
          <p:nvCxnSpPr>
            <p:cNvPr id="39" name="Düz Ok Bağlayıcısı 38"/>
            <p:cNvCxnSpPr/>
            <p:nvPr/>
          </p:nvCxnSpPr>
          <p:spPr>
            <a:xfrm flipV="1">
              <a:off x="686543" y="1892347"/>
              <a:ext cx="3933" cy="2628247"/>
            </a:xfrm>
            <a:prstGeom prst="straightConnector1">
              <a:avLst/>
            </a:prstGeom>
            <a:ln w="57150">
              <a:solidFill>
                <a:srgbClr val="F2A83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Düz Ok Bağlayıcısı 34"/>
            <p:cNvCxnSpPr/>
            <p:nvPr/>
          </p:nvCxnSpPr>
          <p:spPr>
            <a:xfrm>
              <a:off x="664738" y="4520594"/>
              <a:ext cx="2357343" cy="27409"/>
            </a:xfrm>
            <a:prstGeom prst="straightConnector1">
              <a:avLst/>
            </a:prstGeom>
            <a:ln w="57150">
              <a:solidFill>
                <a:srgbClr val="F2A83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5" name="Düz Ok Bağlayıcısı 44"/>
          <p:cNvCxnSpPr/>
          <p:nvPr/>
        </p:nvCxnSpPr>
        <p:spPr>
          <a:xfrm flipH="1" flipV="1">
            <a:off x="3826042" y="2102032"/>
            <a:ext cx="1188024" cy="241856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Düz Ok Bağlayıcısı 49"/>
          <p:cNvCxnSpPr/>
          <p:nvPr/>
        </p:nvCxnSpPr>
        <p:spPr>
          <a:xfrm flipV="1">
            <a:off x="4990002" y="4520594"/>
            <a:ext cx="2684243" cy="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Yay 50"/>
          <p:cNvSpPr/>
          <p:nvPr/>
        </p:nvSpPr>
        <p:spPr>
          <a:xfrm rot="995830">
            <a:off x="4237862" y="3634436"/>
            <a:ext cx="1504280" cy="1331014"/>
          </a:xfrm>
          <a:prstGeom prst="arc">
            <a:avLst>
              <a:gd name="adj1" fmla="val 13459265"/>
              <a:gd name="adj2" fmla="val 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0000"/>
              </a:solidFill>
            </a:endParaRPr>
          </a:p>
        </p:txBody>
      </p:sp>
      <p:sp>
        <p:nvSpPr>
          <p:cNvPr id="53" name="Dikdörtgen 52"/>
          <p:cNvSpPr/>
          <p:nvPr/>
        </p:nvSpPr>
        <p:spPr>
          <a:xfrm>
            <a:off x="980248" y="3471625"/>
            <a:ext cx="122705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dik </a:t>
            </a: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açı</a:t>
            </a:r>
            <a:endParaRPr lang="tr-TR" sz="24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8" name="Düz Ok Bağlayıcısı 17"/>
          <p:cNvCxnSpPr/>
          <p:nvPr/>
        </p:nvCxnSpPr>
        <p:spPr>
          <a:xfrm flipV="1">
            <a:off x="8927855" y="1817022"/>
            <a:ext cx="1311019" cy="267154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Düz Ok Bağlayıcısı 18"/>
          <p:cNvCxnSpPr/>
          <p:nvPr/>
        </p:nvCxnSpPr>
        <p:spPr>
          <a:xfrm flipV="1">
            <a:off x="8903791" y="4488569"/>
            <a:ext cx="2684243" cy="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Yay 19"/>
          <p:cNvSpPr/>
          <p:nvPr/>
        </p:nvSpPr>
        <p:spPr>
          <a:xfrm rot="995830">
            <a:off x="8151651" y="3602411"/>
            <a:ext cx="1504280" cy="1331014"/>
          </a:xfrm>
          <a:prstGeom prst="arc">
            <a:avLst>
              <a:gd name="adj1" fmla="val 17349743"/>
              <a:gd name="adj2" fmla="val 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0000"/>
              </a:solidFill>
            </a:endParaRPr>
          </a:p>
        </p:txBody>
      </p:sp>
      <p:grpSp>
        <p:nvGrpSpPr>
          <p:cNvPr id="25" name="Grup 24"/>
          <p:cNvGrpSpPr/>
          <p:nvPr/>
        </p:nvGrpSpPr>
        <p:grpSpPr>
          <a:xfrm>
            <a:off x="5014066" y="1902381"/>
            <a:ext cx="2373324" cy="2628247"/>
            <a:chOff x="664738" y="1892347"/>
            <a:chExt cx="2373324" cy="2628247"/>
          </a:xfrm>
        </p:grpSpPr>
        <p:cxnSp>
          <p:nvCxnSpPr>
            <p:cNvPr id="27" name="Düz Ok Bağlayıcısı 26"/>
            <p:cNvCxnSpPr/>
            <p:nvPr/>
          </p:nvCxnSpPr>
          <p:spPr>
            <a:xfrm flipV="1">
              <a:off x="686543" y="1892347"/>
              <a:ext cx="3933" cy="2628247"/>
            </a:xfrm>
            <a:prstGeom prst="straightConnector1">
              <a:avLst/>
            </a:prstGeom>
            <a:ln w="57150">
              <a:solidFill>
                <a:srgbClr val="F2A83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Düz Ok Bağlayıcısı 27"/>
            <p:cNvCxnSpPr/>
            <p:nvPr/>
          </p:nvCxnSpPr>
          <p:spPr>
            <a:xfrm>
              <a:off x="664738" y="4517133"/>
              <a:ext cx="2373324" cy="0"/>
            </a:xfrm>
            <a:prstGeom prst="straightConnector1">
              <a:avLst/>
            </a:prstGeom>
            <a:ln w="57150">
              <a:solidFill>
                <a:srgbClr val="F2A83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Dikdörtgen 9"/>
          <p:cNvSpPr/>
          <p:nvPr/>
        </p:nvSpPr>
        <p:spPr>
          <a:xfrm>
            <a:off x="5412348" y="3311313"/>
            <a:ext cx="160492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geniş açı</a:t>
            </a:r>
            <a:endParaRPr lang="tr-TR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30" name="Grup 29"/>
          <p:cNvGrpSpPr/>
          <p:nvPr/>
        </p:nvGrpSpPr>
        <p:grpSpPr>
          <a:xfrm>
            <a:off x="8903791" y="1860322"/>
            <a:ext cx="2373324" cy="2628247"/>
            <a:chOff x="664738" y="1892347"/>
            <a:chExt cx="2373324" cy="2628247"/>
          </a:xfrm>
        </p:grpSpPr>
        <p:cxnSp>
          <p:nvCxnSpPr>
            <p:cNvPr id="31" name="Düz Ok Bağlayıcısı 30"/>
            <p:cNvCxnSpPr/>
            <p:nvPr/>
          </p:nvCxnSpPr>
          <p:spPr>
            <a:xfrm flipV="1">
              <a:off x="686543" y="1892347"/>
              <a:ext cx="3933" cy="2628247"/>
            </a:xfrm>
            <a:prstGeom prst="straightConnector1">
              <a:avLst/>
            </a:prstGeom>
            <a:ln w="57150">
              <a:solidFill>
                <a:srgbClr val="F2A83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Düz Ok Bağlayıcısı 31"/>
            <p:cNvCxnSpPr/>
            <p:nvPr/>
          </p:nvCxnSpPr>
          <p:spPr>
            <a:xfrm>
              <a:off x="664738" y="4517133"/>
              <a:ext cx="2373324" cy="0"/>
            </a:xfrm>
            <a:prstGeom prst="straightConnector1">
              <a:avLst/>
            </a:prstGeom>
            <a:ln w="57150">
              <a:solidFill>
                <a:srgbClr val="F2A83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Dikdörtgen 32"/>
          <p:cNvSpPr/>
          <p:nvPr/>
        </p:nvSpPr>
        <p:spPr>
          <a:xfrm>
            <a:off x="3830053" y="5376297"/>
            <a:ext cx="836194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Açıklığı </a:t>
            </a:r>
            <a:r>
              <a:rPr lang="tr-TR" sz="2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dik açıdan daha </a:t>
            </a: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az </a:t>
            </a:r>
            <a:r>
              <a:rPr lang="tr-TR" sz="2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olan açılar </a:t>
            </a: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dar </a:t>
            </a:r>
            <a:r>
              <a:rPr lang="tr-TR" sz="2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açılardır.</a:t>
            </a:r>
          </a:p>
        </p:txBody>
      </p:sp>
      <p:sp>
        <p:nvSpPr>
          <p:cNvPr id="36" name="Dikdörtgen 35"/>
          <p:cNvSpPr/>
          <p:nvPr/>
        </p:nvSpPr>
        <p:spPr>
          <a:xfrm>
            <a:off x="9963827" y="3509688"/>
            <a:ext cx="125066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dar açı</a:t>
            </a:r>
            <a:endParaRPr lang="tr-TR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Yuvarlatılmış Dikdörtgen 36">
            <a:hlinkClick r:id="" action="ppaction://hlinkshowjump?jump=nextslide"/>
          </p:cNvPr>
          <p:cNvSpPr/>
          <p:nvPr/>
        </p:nvSpPr>
        <p:spPr>
          <a:xfrm>
            <a:off x="10809909" y="6310328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  <a:endParaRPr lang="tr-TR" sz="16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5872490"/>
      </p:ext>
    </p:extLst>
  </p:cSld>
  <p:clrMapOvr>
    <a:masterClrMapping/>
  </p:clrMapOvr>
  <p:transition spd="med" advClick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10" grpId="0"/>
      <p:bldP spid="33" grpId="0"/>
      <p:bldP spid="36" grpId="0"/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Dikdörtgen 33"/>
          <p:cNvSpPr/>
          <p:nvPr/>
        </p:nvSpPr>
        <p:spPr>
          <a:xfrm>
            <a:off x="240051" y="33872"/>
            <a:ext cx="1186622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tr-TR" sz="28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Doğru </a:t>
            </a:r>
            <a:r>
              <a:rPr lang="tr-TR" sz="28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Açı</a:t>
            </a:r>
            <a:endParaRPr lang="tr-TR" sz="28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Dikdörtgen 25"/>
          <p:cNvSpPr/>
          <p:nvPr/>
        </p:nvSpPr>
        <p:spPr>
          <a:xfrm>
            <a:off x="36265" y="6483292"/>
            <a:ext cx="4042838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1600" dirty="0" smtClean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Not : Klavyeden </a:t>
            </a:r>
            <a:r>
              <a:rPr lang="tr-TR" sz="1600" dirty="0" err="1" smtClean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entera</a:t>
            </a:r>
            <a:r>
              <a:rPr lang="tr-TR" sz="1600" dirty="0" smtClean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 basarak ilerleyiniz..</a:t>
            </a:r>
            <a:endParaRPr lang="tr-TR" sz="1600" dirty="0">
              <a:ln w="0"/>
              <a:solidFill>
                <a:srgbClr val="000000">
                  <a:lumMod val="95000"/>
                  <a:lumOff val="5000"/>
                </a:srgbClr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4" name="Dikdörtgen 93"/>
          <p:cNvSpPr/>
          <p:nvPr/>
        </p:nvSpPr>
        <p:spPr>
          <a:xfrm>
            <a:off x="240050" y="555000"/>
            <a:ext cx="1186622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Aşağıda </a:t>
            </a:r>
            <a:r>
              <a:rPr lang="tr-TR" sz="2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verilen açıları </a:t>
            </a: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dik </a:t>
            </a:r>
            <a:r>
              <a:rPr lang="tr-TR" sz="2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açı ile </a:t>
            </a: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karşılaştıralım</a:t>
            </a:r>
            <a:r>
              <a:rPr lang="tr-TR" sz="2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</a:p>
        </p:txBody>
      </p:sp>
      <p:sp>
        <p:nvSpPr>
          <p:cNvPr id="44" name="Dikdörtgen 43"/>
          <p:cNvSpPr/>
          <p:nvPr/>
        </p:nvSpPr>
        <p:spPr>
          <a:xfrm>
            <a:off x="4744453" y="4936660"/>
            <a:ext cx="836194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Açıklığı </a:t>
            </a:r>
            <a:r>
              <a:rPr lang="tr-TR" sz="2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bir </a:t>
            </a: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doğru oluşturan </a:t>
            </a:r>
            <a:r>
              <a:rPr lang="tr-TR" sz="2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açılar </a:t>
            </a: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doğru </a:t>
            </a:r>
            <a:r>
              <a:rPr lang="tr-TR" sz="2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açılardır</a:t>
            </a:r>
          </a:p>
        </p:txBody>
      </p:sp>
      <p:grpSp>
        <p:nvGrpSpPr>
          <p:cNvPr id="8" name="Grup 7"/>
          <p:cNvGrpSpPr/>
          <p:nvPr/>
        </p:nvGrpSpPr>
        <p:grpSpPr>
          <a:xfrm>
            <a:off x="664738" y="1892347"/>
            <a:ext cx="2357343" cy="2655656"/>
            <a:chOff x="664738" y="1892347"/>
            <a:chExt cx="2357343" cy="2655656"/>
          </a:xfrm>
        </p:grpSpPr>
        <p:cxnSp>
          <p:nvCxnSpPr>
            <p:cNvPr id="39" name="Düz Ok Bağlayıcısı 38"/>
            <p:cNvCxnSpPr/>
            <p:nvPr/>
          </p:nvCxnSpPr>
          <p:spPr>
            <a:xfrm flipV="1">
              <a:off x="686543" y="1892347"/>
              <a:ext cx="3933" cy="2628247"/>
            </a:xfrm>
            <a:prstGeom prst="straightConnector1">
              <a:avLst/>
            </a:prstGeom>
            <a:ln w="57150">
              <a:solidFill>
                <a:srgbClr val="F2A83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Düz Ok Bağlayıcısı 34"/>
            <p:cNvCxnSpPr/>
            <p:nvPr/>
          </p:nvCxnSpPr>
          <p:spPr>
            <a:xfrm>
              <a:off x="664738" y="4520594"/>
              <a:ext cx="2357343" cy="27409"/>
            </a:xfrm>
            <a:prstGeom prst="straightConnector1">
              <a:avLst/>
            </a:prstGeom>
            <a:ln w="57150">
              <a:solidFill>
                <a:srgbClr val="F2A83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5" name="Düz Ok Bağlayıcısı 44"/>
          <p:cNvCxnSpPr/>
          <p:nvPr/>
        </p:nvCxnSpPr>
        <p:spPr>
          <a:xfrm flipH="1">
            <a:off x="5715000" y="4444189"/>
            <a:ext cx="3058848" cy="2089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Düz Ok Bağlayıcısı 49"/>
          <p:cNvCxnSpPr/>
          <p:nvPr/>
        </p:nvCxnSpPr>
        <p:spPr>
          <a:xfrm flipV="1">
            <a:off x="8773848" y="4440255"/>
            <a:ext cx="2684243" cy="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Yay 50"/>
          <p:cNvSpPr/>
          <p:nvPr/>
        </p:nvSpPr>
        <p:spPr>
          <a:xfrm rot="995830">
            <a:off x="7684445" y="3560840"/>
            <a:ext cx="1504280" cy="1331014"/>
          </a:xfrm>
          <a:prstGeom prst="arc">
            <a:avLst>
              <a:gd name="adj1" fmla="val 8732050"/>
              <a:gd name="adj2" fmla="val 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0000"/>
              </a:solidFill>
            </a:endParaRPr>
          </a:p>
        </p:txBody>
      </p:sp>
      <p:sp>
        <p:nvSpPr>
          <p:cNvPr id="53" name="Dikdörtgen 52"/>
          <p:cNvSpPr/>
          <p:nvPr/>
        </p:nvSpPr>
        <p:spPr>
          <a:xfrm>
            <a:off x="980248" y="3471625"/>
            <a:ext cx="122705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dik açı</a:t>
            </a:r>
            <a:endParaRPr lang="tr-TR" sz="24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25" name="Grup 24"/>
          <p:cNvGrpSpPr/>
          <p:nvPr/>
        </p:nvGrpSpPr>
        <p:grpSpPr>
          <a:xfrm>
            <a:off x="8363344" y="1808075"/>
            <a:ext cx="2373324" cy="2628247"/>
            <a:chOff x="664738" y="1892347"/>
            <a:chExt cx="2373324" cy="2628247"/>
          </a:xfrm>
        </p:grpSpPr>
        <p:cxnSp>
          <p:nvCxnSpPr>
            <p:cNvPr id="27" name="Düz Ok Bağlayıcısı 26"/>
            <p:cNvCxnSpPr/>
            <p:nvPr/>
          </p:nvCxnSpPr>
          <p:spPr>
            <a:xfrm flipV="1">
              <a:off x="686543" y="1892347"/>
              <a:ext cx="3933" cy="2628247"/>
            </a:xfrm>
            <a:prstGeom prst="straightConnector1">
              <a:avLst/>
            </a:prstGeom>
            <a:ln w="57150">
              <a:solidFill>
                <a:srgbClr val="F2A83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Düz Ok Bağlayıcısı 27"/>
            <p:cNvCxnSpPr/>
            <p:nvPr/>
          </p:nvCxnSpPr>
          <p:spPr>
            <a:xfrm>
              <a:off x="664738" y="4517133"/>
              <a:ext cx="2373324" cy="0"/>
            </a:xfrm>
            <a:prstGeom prst="straightConnector1">
              <a:avLst/>
            </a:prstGeom>
            <a:ln w="57150">
              <a:solidFill>
                <a:srgbClr val="F2A83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Dikdörtgen 9"/>
          <p:cNvSpPr/>
          <p:nvPr/>
        </p:nvSpPr>
        <p:spPr>
          <a:xfrm>
            <a:off x="7608473" y="2913948"/>
            <a:ext cx="165622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8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doğru </a:t>
            </a:r>
            <a:r>
              <a:rPr lang="tr-TR" sz="28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açı</a:t>
            </a:r>
            <a:endParaRPr lang="tr-TR" sz="28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7" name="Yuvarlatılmış Dikdörtgen 36">
            <a:hlinkClick r:id="" action="ppaction://hlinkshowjump?jump=nextslide"/>
          </p:cNvPr>
          <p:cNvSpPr/>
          <p:nvPr/>
        </p:nvSpPr>
        <p:spPr>
          <a:xfrm>
            <a:off x="10809909" y="6310328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  <a:endParaRPr lang="tr-TR" sz="16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3234953"/>
      </p:ext>
    </p:extLst>
  </p:cSld>
  <p:clrMapOvr>
    <a:masterClrMapping/>
  </p:clrMapOvr>
  <p:transition spd="med" advClick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10" grpId="0"/>
      <p:bldP spid="3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ISPRING_RESOURCE_PATHS_HASH_PRESENTER" val="c3443ab11f94eec0ef4865e5f369d85bd17642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dvertising_Booth_Display">
  <a:themeElements>
    <a:clrScheme name="advertising_booth_display">
      <a:dk1>
        <a:srgbClr val="000000"/>
      </a:dk1>
      <a:lt1>
        <a:srgbClr val="FFFFFF"/>
      </a:lt1>
      <a:dk2>
        <a:srgbClr val="6C0000"/>
      </a:dk2>
      <a:lt2>
        <a:srgbClr val="F0F3FB"/>
      </a:lt2>
      <a:accent1>
        <a:srgbClr val="1F2932"/>
      </a:accent1>
      <a:accent2>
        <a:srgbClr val="595959"/>
      </a:accent2>
      <a:accent3>
        <a:srgbClr val="53B558"/>
      </a:accent3>
      <a:accent4>
        <a:srgbClr val="2C66B2"/>
      </a:accent4>
      <a:accent5>
        <a:srgbClr val="FF9900"/>
      </a:accent5>
      <a:accent6>
        <a:srgbClr val="000000"/>
      </a:accent6>
      <a:hlink>
        <a:srgbClr val="657C95"/>
      </a:hlink>
      <a:folHlink>
        <a:srgbClr val="D8DBE4"/>
      </a:folHlink>
    </a:clrScheme>
    <a:fontScheme name="Özel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dvertising_Booth_Display">
  <a:themeElements>
    <a:clrScheme name="advertising_booth_display">
      <a:dk1>
        <a:srgbClr val="000000"/>
      </a:dk1>
      <a:lt1>
        <a:srgbClr val="FFFFFF"/>
      </a:lt1>
      <a:dk2>
        <a:srgbClr val="6C0000"/>
      </a:dk2>
      <a:lt2>
        <a:srgbClr val="F0F3FB"/>
      </a:lt2>
      <a:accent1>
        <a:srgbClr val="1F2932"/>
      </a:accent1>
      <a:accent2>
        <a:srgbClr val="595959"/>
      </a:accent2>
      <a:accent3>
        <a:srgbClr val="53B558"/>
      </a:accent3>
      <a:accent4>
        <a:srgbClr val="2C66B2"/>
      </a:accent4>
      <a:accent5>
        <a:srgbClr val="FF9900"/>
      </a:accent5>
      <a:accent6>
        <a:srgbClr val="000000"/>
      </a:accent6>
      <a:hlink>
        <a:srgbClr val="657C95"/>
      </a:hlink>
      <a:folHlink>
        <a:srgbClr val="D8DBE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4813</TotalTime>
  <Words>314</Words>
  <Application>Microsoft Office PowerPoint</Application>
  <PresentationFormat>Geniş ekran</PresentationFormat>
  <Paragraphs>78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Arial</vt:lpstr>
      <vt:lpstr>Calibri</vt:lpstr>
      <vt:lpstr>Tahoma</vt:lpstr>
      <vt:lpstr>Wingdings</vt:lpstr>
      <vt:lpstr>Advertising_Booth_Display</vt:lpstr>
      <vt:lpstr>1_Advertising_Booth_Display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Açı ve Açı Çeşitleri</dc:title>
  <dc:creator>www.mebders.com</dc:creator>
  <cp:lastModifiedBy>Muhammet Bozkurt</cp:lastModifiedBy>
  <cp:revision>355</cp:revision>
  <dcterms:created xsi:type="dcterms:W3CDTF">2015-08-18T22:48:21Z</dcterms:created>
  <dcterms:modified xsi:type="dcterms:W3CDTF">2017-11-16T16:33:51Z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47CDB9D4-C571-40E4-A60F-B84C9155C95F</vt:lpwstr>
  </property>
  <property fmtid="{D5CDD505-2E9C-101B-9397-08002B2CF9AE}" pid="3" name="ArticulatePath">
    <vt:lpwstr>Sunu1</vt:lpwstr>
  </property>
  <property fmtid="{D5CDD505-2E9C-101B-9397-08002B2CF9AE}" pid="4" name="_MarkAsFinal">
    <vt:bool>true</vt:bool>
  </property>
</Properties>
</file>