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286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283" r:id="rId21"/>
    <p:sldId id="306" r:id="rId22"/>
    <p:sldId id="307" r:id="rId23"/>
    <p:sldId id="285" r:id="rId24"/>
    <p:sldId id="274" r:id="rId25"/>
  </p:sldIdLst>
  <p:sldSz cx="12192000" cy="6858000"/>
  <p:notesSz cx="6858000" cy="9144000"/>
  <p:custDataLst>
    <p:tags r:id="rId26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4200"/>
    <a:srgbClr val="D59536"/>
    <a:srgbClr val="523100"/>
    <a:srgbClr val="150C00"/>
    <a:srgbClr val="794903"/>
    <a:srgbClr val="160D00"/>
    <a:srgbClr val="271800"/>
    <a:srgbClr val="F2A83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10/2/2017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10/2/2017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10/2/2017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10/2/2017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10/2/2017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10/2/2017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46" y="99786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760084" y="1181016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760084" y="1621334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760084" y="2536904"/>
            <a:ext cx="68266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 BASAMAKLI DOĞAL SAYILAR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2761016" y="2099737"/>
            <a:ext cx="67944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</a:t>
            </a:r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: </a:t>
            </a:r>
            <a:r>
              <a:rPr lang="tr-TR" sz="2500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ŞEKİLLER VE SAYILAR DÜNYASI</a:t>
            </a:r>
            <a:endParaRPr lang="tr-TR" sz="2500" dirty="0">
              <a:solidFill>
                <a:srgbClr val="F0F3FB">
                  <a:lumMod val="2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759489" y="3490496"/>
            <a:ext cx="700363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</a:t>
            </a:r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: </a:t>
            </a:r>
            <a:r>
              <a:rPr lang="tr-TR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Üç basamaklı doğal sayıları okur ve yazar.</a:t>
            </a:r>
          </a:p>
          <a:p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r-TR" dirty="0" smtClean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 basamaklı doğal sayıların basamak adlarını, basamaklarındaki rakamların basamak değerlerini belirtir.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759489" y="3022324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DERS</a:t>
            </a:r>
            <a:endParaRPr lang="tr-TR" sz="25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" name="Rounded Rectangle 189"/>
          <p:cNvSpPr/>
          <p:nvPr/>
        </p:nvSpPr>
        <p:spPr>
          <a:xfrm>
            <a:off x="7741740" y="1237537"/>
            <a:ext cx="629152" cy="2573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56290" y="1237538"/>
            <a:ext cx="4073157" cy="2573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214877" y="4030336"/>
            <a:ext cx="138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100</a:t>
            </a:r>
            <a:r>
              <a:rPr kumimoji="0" lang="tr-TR" sz="1800" b="0" i="0" u="none" strike="noStrike" kern="1200" cap="none" spc="0" normalizeH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Rakamı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(9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876430" y="1376795"/>
            <a:ext cx="288679" cy="2231608"/>
            <a:chOff x="3816000" y="2160000"/>
            <a:chExt cx="288679" cy="2231608"/>
          </a:xfrm>
        </p:grpSpPr>
        <p:sp>
          <p:nvSpPr>
            <p:cNvPr id="32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3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8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9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0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958024" y="3975368"/>
            <a:ext cx="26327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 onluk, 9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266841" y="4534678"/>
            <a:ext cx="2133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90 + 9 = 99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153540" y="5004938"/>
            <a:ext cx="24000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Doksan dokuz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504502" y="1369898"/>
            <a:ext cx="288679" cy="2231608"/>
            <a:chOff x="3816000" y="2160000"/>
            <a:chExt cx="288679" cy="2231608"/>
          </a:xfrm>
        </p:grpSpPr>
        <p:sp>
          <p:nvSpPr>
            <p:cNvPr id="84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85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4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5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6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7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8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99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0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1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243885" y="1376795"/>
            <a:ext cx="288679" cy="2231608"/>
            <a:chOff x="3816000" y="2160000"/>
            <a:chExt cx="288679" cy="2231608"/>
          </a:xfrm>
        </p:grpSpPr>
        <p:sp>
          <p:nvSpPr>
            <p:cNvPr id="103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4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5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6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7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8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09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0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1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2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607698" y="1369898"/>
            <a:ext cx="288679" cy="2231608"/>
            <a:chOff x="3816000" y="2160000"/>
            <a:chExt cx="288679" cy="2231608"/>
          </a:xfrm>
        </p:grpSpPr>
        <p:sp>
          <p:nvSpPr>
            <p:cNvPr id="114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5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6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7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8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19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0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1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2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3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980771" y="1377525"/>
            <a:ext cx="288679" cy="2231608"/>
            <a:chOff x="3816000" y="2160000"/>
            <a:chExt cx="288679" cy="2231608"/>
          </a:xfrm>
        </p:grpSpPr>
        <p:sp>
          <p:nvSpPr>
            <p:cNvPr id="125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6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7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8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9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0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1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2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3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4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724104" y="1365200"/>
            <a:ext cx="288679" cy="2231608"/>
            <a:chOff x="3816000" y="2160000"/>
            <a:chExt cx="288679" cy="2231608"/>
          </a:xfrm>
        </p:grpSpPr>
        <p:sp>
          <p:nvSpPr>
            <p:cNvPr id="136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7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8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9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0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1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2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3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4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5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352176" y="1358303"/>
            <a:ext cx="288679" cy="2231608"/>
            <a:chOff x="3816000" y="2160000"/>
            <a:chExt cx="288679" cy="2231608"/>
          </a:xfrm>
        </p:grpSpPr>
        <p:sp>
          <p:nvSpPr>
            <p:cNvPr id="147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8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9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0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1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2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3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4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5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6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6091559" y="1365200"/>
            <a:ext cx="288679" cy="2231608"/>
            <a:chOff x="3816000" y="2160000"/>
            <a:chExt cx="288679" cy="2231608"/>
          </a:xfrm>
        </p:grpSpPr>
        <p:sp>
          <p:nvSpPr>
            <p:cNvPr id="158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9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0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1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2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3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4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5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6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7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455372" y="1358303"/>
            <a:ext cx="288679" cy="2231608"/>
            <a:chOff x="3816000" y="2160000"/>
            <a:chExt cx="288679" cy="2231608"/>
          </a:xfrm>
        </p:grpSpPr>
        <p:sp>
          <p:nvSpPr>
            <p:cNvPr id="169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0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1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2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3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4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5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6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7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78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80" name="Küp 17"/>
          <p:cNvSpPr/>
          <p:nvPr/>
        </p:nvSpPr>
        <p:spPr>
          <a:xfrm>
            <a:off x="7922225" y="334792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1" name="Küp 17"/>
          <p:cNvSpPr/>
          <p:nvPr/>
        </p:nvSpPr>
        <p:spPr>
          <a:xfrm>
            <a:off x="7923755" y="3112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2" name="Küp 17"/>
          <p:cNvSpPr/>
          <p:nvPr/>
        </p:nvSpPr>
        <p:spPr>
          <a:xfrm>
            <a:off x="7923755" y="2896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3" name="Küp 17"/>
          <p:cNvSpPr/>
          <p:nvPr/>
        </p:nvSpPr>
        <p:spPr>
          <a:xfrm>
            <a:off x="7923755" y="2680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4" name="Küp 17"/>
          <p:cNvSpPr/>
          <p:nvPr/>
        </p:nvSpPr>
        <p:spPr>
          <a:xfrm>
            <a:off x="7922424" y="2464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5" name="Küp 17"/>
          <p:cNvSpPr/>
          <p:nvPr/>
        </p:nvSpPr>
        <p:spPr>
          <a:xfrm>
            <a:off x="7922424" y="2248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6" name="Küp 17"/>
          <p:cNvSpPr/>
          <p:nvPr/>
        </p:nvSpPr>
        <p:spPr>
          <a:xfrm>
            <a:off x="7923755" y="2032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7" name="Küp 17"/>
          <p:cNvSpPr/>
          <p:nvPr/>
        </p:nvSpPr>
        <p:spPr>
          <a:xfrm>
            <a:off x="7922424" y="1816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8" name="Küp 17"/>
          <p:cNvSpPr/>
          <p:nvPr/>
        </p:nvSpPr>
        <p:spPr>
          <a:xfrm>
            <a:off x="7922424" y="1600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9" name="Küp 17"/>
          <p:cNvSpPr/>
          <p:nvPr/>
        </p:nvSpPr>
        <p:spPr>
          <a:xfrm>
            <a:off x="7922424" y="138479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07698" y="823781"/>
            <a:ext cx="97013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Onluk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634469" y="775872"/>
            <a:ext cx="84369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Birlik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0019" y="3929282"/>
            <a:ext cx="41428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99 sayısına 1 eklersek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7923665" y="1401004"/>
            <a:ext cx="288679" cy="2231608"/>
            <a:chOff x="3816000" y="2160000"/>
            <a:chExt cx="288679" cy="2231608"/>
          </a:xfrm>
        </p:grpSpPr>
        <p:sp>
          <p:nvSpPr>
            <p:cNvPr id="205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6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7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8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9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0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1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2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3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4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999847" y="4398524"/>
            <a:ext cx="36086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onluk, 0 </a:t>
            </a:r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birlik olur.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705341" y="4793716"/>
            <a:ext cx="50597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onluk 1 yüzlük demektir ve </a:t>
            </a:r>
          </a:p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ile gösterilir.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9" name="Dikdörtgen 17"/>
          <p:cNvSpPr/>
          <p:nvPr/>
        </p:nvSpPr>
        <p:spPr>
          <a:xfrm>
            <a:off x="4018231" y="6355706"/>
            <a:ext cx="42019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Durdukça klavyeden 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 basarak </a:t>
            </a:r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ilerleyin.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83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00787 L -0.02474 0.03796 C -0.02982 0.04815 -0.03737 0.05393 -0.04544 0.05393 C -0.05469 0.05393 -0.06211 0.04815 -0.06706 0.03796 L -0.09154 -0.00787 " pathEditMode="relative" rAng="0" ptsTypes="AAAAA">
                                      <p:cBhvr>
                                        <p:cTn id="65" dur="3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6" grpId="0"/>
      <p:bldP spid="86" grpId="1"/>
      <p:bldP spid="87" grpId="0"/>
      <p:bldP spid="87" grpId="1"/>
      <p:bldP spid="180" grpId="0" animBg="1"/>
      <p:bldP spid="180" grpId="1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7" grpId="0"/>
      <p:bldP spid="8" grpId="0"/>
      <p:bldP spid="2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354805" y="4016676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100 Sayısı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54805" y="4601365"/>
            <a:ext cx="118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10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249976" y="1275642"/>
            <a:ext cx="320695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Yüzlük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6478604" y="1275642"/>
            <a:ext cx="1349977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Onluk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Sağ Ok 11"/>
          <p:cNvSpPr/>
          <p:nvPr/>
        </p:nvSpPr>
        <p:spPr>
          <a:xfrm rot="8373161">
            <a:off x="6121103" y="-925059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Sağ Ok 69"/>
          <p:cNvSpPr/>
          <p:nvPr/>
        </p:nvSpPr>
        <p:spPr>
          <a:xfrm rot="2264137">
            <a:off x="10183356" y="1756100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Dikdörtgen 43"/>
          <p:cNvSpPr/>
          <p:nvPr/>
        </p:nvSpPr>
        <p:spPr>
          <a:xfrm>
            <a:off x="7850250" y="1275642"/>
            <a:ext cx="1349977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Birlik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49976" y="2011357"/>
            <a:ext cx="3206959" cy="20979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04891" y="2132122"/>
            <a:ext cx="2852690" cy="1824637"/>
            <a:chOff x="3404891" y="2132122"/>
            <a:chExt cx="3612842" cy="2250830"/>
          </a:xfrm>
        </p:grpSpPr>
        <p:grpSp>
          <p:nvGrpSpPr>
            <p:cNvPr id="34" name="Group 33"/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3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53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7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7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8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9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0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1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2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3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8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6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7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8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9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0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1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2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3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96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2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3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107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8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118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4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5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12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14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152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6479159" y="2011355"/>
            <a:ext cx="1348865" cy="20979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7852475" y="2011355"/>
            <a:ext cx="1348865" cy="20979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4" name="Dikdörtgen 9"/>
          <p:cNvSpPr/>
          <p:nvPr/>
        </p:nvSpPr>
        <p:spPr>
          <a:xfrm>
            <a:off x="3249419" y="4126887"/>
            <a:ext cx="320695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yüzlük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5" name="Dikdörtgen 43"/>
          <p:cNvSpPr/>
          <p:nvPr/>
        </p:nvSpPr>
        <p:spPr>
          <a:xfrm>
            <a:off x="6478047" y="4126887"/>
            <a:ext cx="1349977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0 onluk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6" name="Dikdörtgen 43"/>
          <p:cNvSpPr/>
          <p:nvPr/>
        </p:nvSpPr>
        <p:spPr>
          <a:xfrm>
            <a:off x="7849693" y="4126887"/>
            <a:ext cx="1349977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0 birlik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7" name="Dikdörtgen 9"/>
          <p:cNvSpPr/>
          <p:nvPr/>
        </p:nvSpPr>
        <p:spPr>
          <a:xfrm>
            <a:off x="3249419" y="4845905"/>
            <a:ext cx="320695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8" name="Dikdörtgen 43"/>
          <p:cNvSpPr/>
          <p:nvPr/>
        </p:nvSpPr>
        <p:spPr>
          <a:xfrm>
            <a:off x="6478047" y="4845905"/>
            <a:ext cx="1349977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9" name="Dikdörtgen 43"/>
          <p:cNvSpPr/>
          <p:nvPr/>
        </p:nvSpPr>
        <p:spPr>
          <a:xfrm>
            <a:off x="7849693" y="4845905"/>
            <a:ext cx="1349977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3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9848713" y="3962571"/>
            <a:ext cx="202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Üç Basamaklı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40654" y="4601365"/>
            <a:ext cx="119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11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249958" y="2156991"/>
            <a:ext cx="3101385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Yüzlük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6372299" y="2156991"/>
            <a:ext cx="1305536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Onluk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Dikdörtgen 43"/>
          <p:cNvSpPr/>
          <p:nvPr/>
        </p:nvSpPr>
        <p:spPr>
          <a:xfrm>
            <a:off x="7698790" y="2156991"/>
            <a:ext cx="1305536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Birlik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49958" y="2694844"/>
            <a:ext cx="3101385" cy="1533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372836" y="2694842"/>
            <a:ext cx="1304460" cy="1533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7700942" y="2694842"/>
            <a:ext cx="1304460" cy="1533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4" name="Dikdörtgen 9"/>
          <p:cNvSpPr/>
          <p:nvPr/>
        </p:nvSpPr>
        <p:spPr>
          <a:xfrm>
            <a:off x="3249419" y="4241425"/>
            <a:ext cx="3101385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5" name="Dikdörtgen 43"/>
          <p:cNvSpPr/>
          <p:nvPr/>
        </p:nvSpPr>
        <p:spPr>
          <a:xfrm>
            <a:off x="6371760" y="4241425"/>
            <a:ext cx="1305536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6" name="Dikdörtgen 43"/>
          <p:cNvSpPr/>
          <p:nvPr/>
        </p:nvSpPr>
        <p:spPr>
          <a:xfrm>
            <a:off x="7698251" y="4241425"/>
            <a:ext cx="1305536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7" name="Dikdörtgen 9"/>
          <p:cNvSpPr/>
          <p:nvPr/>
        </p:nvSpPr>
        <p:spPr>
          <a:xfrm>
            <a:off x="3249419" y="4767071"/>
            <a:ext cx="3101385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8" name="Dikdörtgen 43"/>
          <p:cNvSpPr/>
          <p:nvPr/>
        </p:nvSpPr>
        <p:spPr>
          <a:xfrm>
            <a:off x="6371760" y="4767071"/>
            <a:ext cx="1305536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9" name="Dikdörtgen 43"/>
          <p:cNvSpPr/>
          <p:nvPr/>
        </p:nvSpPr>
        <p:spPr>
          <a:xfrm>
            <a:off x="7698251" y="4767071"/>
            <a:ext cx="1305536" cy="512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7637" y="789016"/>
            <a:ext cx="67917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yıldaki gün sayısı 365’tir. Bu sayıyı onluk bloklarla modelleyelim ve sayıyı okuyalım.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4260127" y="2803690"/>
            <a:ext cx="2021492" cy="1333921"/>
            <a:chOff x="3404891" y="2132122"/>
            <a:chExt cx="3612842" cy="2250830"/>
          </a:xfrm>
        </p:grpSpPr>
        <p:grpSp>
          <p:nvGrpSpPr>
            <p:cNvPr id="170" name="Group 169"/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27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26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25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24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23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22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21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20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19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18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0" name="Group 279"/>
          <p:cNvGrpSpPr/>
          <p:nvPr/>
        </p:nvGrpSpPr>
        <p:grpSpPr>
          <a:xfrm>
            <a:off x="3765444" y="2789751"/>
            <a:ext cx="2021492" cy="1333921"/>
            <a:chOff x="3404891" y="2132122"/>
            <a:chExt cx="3612842" cy="2250830"/>
          </a:xfrm>
        </p:grpSpPr>
        <p:grpSp>
          <p:nvGrpSpPr>
            <p:cNvPr id="281" name="Group 280"/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38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2" name="Group 281"/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37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36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4" name="Group 283"/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35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34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33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7" name="Group 286"/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32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8" name="Group 287"/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31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9" name="Group 288"/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30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29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2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3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4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5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6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7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329184" y="2796623"/>
            <a:ext cx="2021492" cy="1333921"/>
            <a:chOff x="3404891" y="2132122"/>
            <a:chExt cx="3612842" cy="2250830"/>
          </a:xfrm>
        </p:grpSpPr>
        <p:grpSp>
          <p:nvGrpSpPr>
            <p:cNvPr id="34" name="Group 33"/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3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53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7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7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8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9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0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1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2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3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8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6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7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8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9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0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1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2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3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96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2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3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107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8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118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4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5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12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14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152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4203724" y="4242742"/>
            <a:ext cx="1306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yüzlük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91" name="Group 390"/>
          <p:cNvGrpSpPr/>
          <p:nvPr/>
        </p:nvGrpSpPr>
        <p:grpSpPr>
          <a:xfrm>
            <a:off x="6448564" y="2810562"/>
            <a:ext cx="157918" cy="1329036"/>
            <a:chOff x="3816000" y="2160000"/>
            <a:chExt cx="288679" cy="2231608"/>
          </a:xfrm>
        </p:grpSpPr>
        <p:sp>
          <p:nvSpPr>
            <p:cNvPr id="392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3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4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5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6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7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8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9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0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1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6645187" y="2807717"/>
            <a:ext cx="157918" cy="1329036"/>
            <a:chOff x="3816000" y="2160000"/>
            <a:chExt cx="288679" cy="2231608"/>
          </a:xfrm>
        </p:grpSpPr>
        <p:sp>
          <p:nvSpPr>
            <p:cNvPr id="403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4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5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6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7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8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9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0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1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2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6840883" y="2804820"/>
            <a:ext cx="157918" cy="1329036"/>
            <a:chOff x="3816000" y="2160000"/>
            <a:chExt cx="288679" cy="2231608"/>
          </a:xfrm>
        </p:grpSpPr>
        <p:sp>
          <p:nvSpPr>
            <p:cNvPr id="414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5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6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7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8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9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0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1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2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3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7041249" y="2809237"/>
            <a:ext cx="157918" cy="1329036"/>
            <a:chOff x="3816000" y="2160000"/>
            <a:chExt cx="288679" cy="2231608"/>
          </a:xfrm>
        </p:grpSpPr>
        <p:sp>
          <p:nvSpPr>
            <p:cNvPr id="425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6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7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8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9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0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1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2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3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4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7237872" y="2806392"/>
            <a:ext cx="157918" cy="1329036"/>
            <a:chOff x="3816000" y="2160000"/>
            <a:chExt cx="288679" cy="2231608"/>
          </a:xfrm>
        </p:grpSpPr>
        <p:sp>
          <p:nvSpPr>
            <p:cNvPr id="436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7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8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9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0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1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2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3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4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5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7433568" y="2803495"/>
            <a:ext cx="157918" cy="1329036"/>
            <a:chOff x="3816000" y="2160000"/>
            <a:chExt cx="288679" cy="2231608"/>
          </a:xfrm>
        </p:grpSpPr>
        <p:sp>
          <p:nvSpPr>
            <p:cNvPr id="447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8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9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0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1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2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3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4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5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6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458" name="Küp 17"/>
          <p:cNvSpPr/>
          <p:nvPr/>
        </p:nvSpPr>
        <p:spPr>
          <a:xfrm>
            <a:off x="8139260" y="3901055"/>
            <a:ext cx="157190" cy="17128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9" name="Küp 17"/>
          <p:cNvSpPr/>
          <p:nvPr/>
        </p:nvSpPr>
        <p:spPr>
          <a:xfrm>
            <a:off x="8139260" y="3772416"/>
            <a:ext cx="157190" cy="17128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0" name="Küp 17"/>
          <p:cNvSpPr/>
          <p:nvPr/>
        </p:nvSpPr>
        <p:spPr>
          <a:xfrm>
            <a:off x="8139260" y="3643777"/>
            <a:ext cx="157190" cy="17128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1" name="Küp 17"/>
          <p:cNvSpPr/>
          <p:nvPr/>
        </p:nvSpPr>
        <p:spPr>
          <a:xfrm>
            <a:off x="8139260" y="3515138"/>
            <a:ext cx="157190" cy="17128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2" name="Küp 17"/>
          <p:cNvSpPr/>
          <p:nvPr/>
        </p:nvSpPr>
        <p:spPr>
          <a:xfrm>
            <a:off x="8138532" y="3386499"/>
            <a:ext cx="157190" cy="17128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3" name="Küp 17"/>
          <p:cNvSpPr/>
          <p:nvPr/>
        </p:nvSpPr>
        <p:spPr>
          <a:xfrm>
            <a:off x="8138532" y="3257860"/>
            <a:ext cx="157190" cy="17128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8" name="Rectangle 467"/>
          <p:cNvSpPr/>
          <p:nvPr/>
        </p:nvSpPr>
        <p:spPr>
          <a:xfrm>
            <a:off x="6466081" y="4242742"/>
            <a:ext cx="1183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 onluk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9" name="Rectangle 468"/>
          <p:cNvSpPr/>
          <p:nvPr/>
        </p:nvSpPr>
        <p:spPr>
          <a:xfrm>
            <a:off x="7864374" y="4249441"/>
            <a:ext cx="10954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birlik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4909652" y="4782340"/>
            <a:ext cx="3529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6868617" y="4792629"/>
            <a:ext cx="3529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8221573" y="4791578"/>
            <a:ext cx="3529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5312841" y="5270232"/>
            <a:ext cx="1087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Üç yüz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6471244" y="5270233"/>
            <a:ext cx="9867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altmış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5" name="Rectangle 474"/>
          <p:cNvSpPr/>
          <p:nvPr/>
        </p:nvSpPr>
        <p:spPr>
          <a:xfrm>
            <a:off x="7787221" y="5291186"/>
            <a:ext cx="6543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beş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6" name="Dikdörtgen 17"/>
          <p:cNvSpPr/>
          <p:nvPr/>
        </p:nvSpPr>
        <p:spPr>
          <a:xfrm>
            <a:off x="4406410" y="6355706"/>
            <a:ext cx="342555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entera basarak başlayın.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547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1000" fill="hold"/>
                                        <p:tgtEl>
                                          <p:spTgt spid="4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000"/>
                            </p:stCondLst>
                            <p:childTnLst>
                              <p:par>
                                <p:cTn id="96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4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3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3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1000" fill="hold"/>
                                        <p:tgtEl>
                                          <p:spTgt spid="4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8" grpId="0"/>
      <p:bldP spid="469" grpId="0"/>
      <p:bldP spid="470" grpId="0"/>
      <p:bldP spid="470" grpId="1"/>
      <p:bldP spid="471" grpId="0"/>
      <p:bldP spid="471" grpId="1"/>
      <p:bldP spid="472" grpId="0"/>
      <p:bldP spid="472" grpId="1"/>
      <p:bldP spid="473" grpId="0"/>
      <p:bldP spid="474" grpId="0"/>
      <p:bldP spid="4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14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814757" y="1667139"/>
            <a:ext cx="2040022" cy="1663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11961" y="400860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Yüzlük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55855" y="4601365"/>
            <a:ext cx="118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12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97409" y="1844045"/>
            <a:ext cx="1657041" cy="1391647"/>
            <a:chOff x="3504502" y="1328071"/>
            <a:chExt cx="3072385" cy="2273435"/>
          </a:xfrm>
        </p:grpSpPr>
        <p:grpSp>
          <p:nvGrpSpPr>
            <p:cNvPr id="5" name="Group 4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32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8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103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8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11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8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12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8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9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0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1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2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3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4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136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2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3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4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5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147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8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9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5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6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158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9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0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1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2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4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5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6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7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16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19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2" name="Rectangle 201"/>
          <p:cNvSpPr/>
          <p:nvPr/>
        </p:nvSpPr>
        <p:spPr>
          <a:xfrm>
            <a:off x="2627637" y="789016"/>
            <a:ext cx="675873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yüzlüğün içinde kaç birlik, kaç onluk vardır ?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328" name="Rounded Rectangle 327"/>
          <p:cNvSpPr/>
          <p:nvPr/>
        </p:nvSpPr>
        <p:spPr>
          <a:xfrm>
            <a:off x="5069244" y="1689488"/>
            <a:ext cx="2040022" cy="1663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330" name="Group 329"/>
          <p:cNvGrpSpPr/>
          <p:nvPr/>
        </p:nvGrpSpPr>
        <p:grpSpPr>
          <a:xfrm>
            <a:off x="5416770" y="1882628"/>
            <a:ext cx="155694" cy="1366043"/>
            <a:chOff x="3816000" y="2160000"/>
            <a:chExt cx="288679" cy="2231608"/>
          </a:xfrm>
        </p:grpSpPr>
        <p:sp>
          <p:nvSpPr>
            <p:cNvPr id="43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5251896" y="1891998"/>
            <a:ext cx="155694" cy="1366043"/>
            <a:chOff x="3816000" y="2160000"/>
            <a:chExt cx="288679" cy="2231608"/>
          </a:xfrm>
        </p:grpSpPr>
        <p:sp>
          <p:nvSpPr>
            <p:cNvPr id="42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5584996" y="1874805"/>
            <a:ext cx="155694" cy="1366043"/>
            <a:chOff x="3816000" y="2160000"/>
            <a:chExt cx="288679" cy="2231608"/>
          </a:xfrm>
        </p:grpSpPr>
        <p:sp>
          <p:nvSpPr>
            <p:cNvPr id="41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5751767" y="1872532"/>
            <a:ext cx="155694" cy="1366043"/>
            <a:chOff x="3816000" y="2160000"/>
            <a:chExt cx="288679" cy="2231608"/>
          </a:xfrm>
        </p:grpSpPr>
        <p:sp>
          <p:nvSpPr>
            <p:cNvPr id="40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916343" y="1870260"/>
            <a:ext cx="155694" cy="1366043"/>
            <a:chOff x="3816000" y="2160000"/>
            <a:chExt cx="288679" cy="2231608"/>
          </a:xfrm>
        </p:grpSpPr>
        <p:sp>
          <p:nvSpPr>
            <p:cNvPr id="39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6247700" y="1869161"/>
            <a:ext cx="155694" cy="1366043"/>
            <a:chOff x="3816000" y="2160000"/>
            <a:chExt cx="288679" cy="2231608"/>
          </a:xfrm>
        </p:grpSpPr>
        <p:sp>
          <p:nvSpPr>
            <p:cNvPr id="38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6080929" y="1870260"/>
            <a:ext cx="155694" cy="1366043"/>
            <a:chOff x="3816000" y="2160000"/>
            <a:chExt cx="288679" cy="2231608"/>
          </a:xfrm>
        </p:grpSpPr>
        <p:sp>
          <p:nvSpPr>
            <p:cNvPr id="37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6417818" y="1869161"/>
            <a:ext cx="155694" cy="1366043"/>
            <a:chOff x="3816000" y="2160000"/>
            <a:chExt cx="288679" cy="2231608"/>
          </a:xfrm>
        </p:grpSpPr>
        <p:sp>
          <p:nvSpPr>
            <p:cNvPr id="36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6587939" y="1871702"/>
            <a:ext cx="155694" cy="1366043"/>
            <a:chOff x="3816000" y="2160000"/>
            <a:chExt cx="288679" cy="2231608"/>
          </a:xfrm>
        </p:grpSpPr>
        <p:sp>
          <p:nvSpPr>
            <p:cNvPr id="35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5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6753243" y="1866394"/>
            <a:ext cx="155694" cy="1366043"/>
            <a:chOff x="3816000" y="2160000"/>
            <a:chExt cx="288679" cy="2231608"/>
          </a:xfrm>
        </p:grpSpPr>
        <p:sp>
          <p:nvSpPr>
            <p:cNvPr id="340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1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2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3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4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5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6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7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8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9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440" name="Rounded Rectangle 439"/>
          <p:cNvSpPr/>
          <p:nvPr/>
        </p:nvSpPr>
        <p:spPr>
          <a:xfrm>
            <a:off x="7332952" y="1673254"/>
            <a:ext cx="2040022" cy="1663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2" name="Küp 17"/>
          <p:cNvSpPr/>
          <p:nvPr/>
        </p:nvSpPr>
        <p:spPr>
          <a:xfrm>
            <a:off x="7681196" y="305638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3" name="Küp 17"/>
          <p:cNvSpPr/>
          <p:nvPr/>
        </p:nvSpPr>
        <p:spPr>
          <a:xfrm>
            <a:off x="7681196" y="292416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4" name="Küp 17"/>
          <p:cNvSpPr/>
          <p:nvPr/>
        </p:nvSpPr>
        <p:spPr>
          <a:xfrm>
            <a:off x="7681196" y="279194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5" name="Küp 17"/>
          <p:cNvSpPr/>
          <p:nvPr/>
        </p:nvSpPr>
        <p:spPr>
          <a:xfrm>
            <a:off x="7681196" y="265972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6" name="Küp 17"/>
          <p:cNvSpPr/>
          <p:nvPr/>
        </p:nvSpPr>
        <p:spPr>
          <a:xfrm>
            <a:off x="7680478" y="252749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7" name="Küp 17"/>
          <p:cNvSpPr/>
          <p:nvPr/>
        </p:nvSpPr>
        <p:spPr>
          <a:xfrm>
            <a:off x="7680478" y="239527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8" name="Küp 17"/>
          <p:cNvSpPr/>
          <p:nvPr/>
        </p:nvSpPr>
        <p:spPr>
          <a:xfrm>
            <a:off x="7681196" y="226305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9" name="Küp 17"/>
          <p:cNvSpPr/>
          <p:nvPr/>
        </p:nvSpPr>
        <p:spPr>
          <a:xfrm>
            <a:off x="7680478" y="213083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50" name="Küp 17"/>
          <p:cNvSpPr/>
          <p:nvPr/>
        </p:nvSpPr>
        <p:spPr>
          <a:xfrm>
            <a:off x="7680478" y="199861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51" name="Küp 17"/>
          <p:cNvSpPr/>
          <p:nvPr/>
        </p:nvSpPr>
        <p:spPr>
          <a:xfrm>
            <a:off x="7680478" y="186639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2" name="Küp 17"/>
          <p:cNvSpPr/>
          <p:nvPr/>
        </p:nvSpPr>
        <p:spPr>
          <a:xfrm>
            <a:off x="7516322" y="306575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3" name="Küp 17"/>
          <p:cNvSpPr/>
          <p:nvPr/>
        </p:nvSpPr>
        <p:spPr>
          <a:xfrm>
            <a:off x="7516322" y="293353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4" name="Küp 17"/>
          <p:cNvSpPr/>
          <p:nvPr/>
        </p:nvSpPr>
        <p:spPr>
          <a:xfrm>
            <a:off x="7516322" y="280131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5" name="Küp 17"/>
          <p:cNvSpPr/>
          <p:nvPr/>
        </p:nvSpPr>
        <p:spPr>
          <a:xfrm>
            <a:off x="7516322" y="266909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6" name="Küp 17"/>
          <p:cNvSpPr/>
          <p:nvPr/>
        </p:nvSpPr>
        <p:spPr>
          <a:xfrm>
            <a:off x="7515604" y="253686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7" name="Küp 17"/>
          <p:cNvSpPr/>
          <p:nvPr/>
        </p:nvSpPr>
        <p:spPr>
          <a:xfrm>
            <a:off x="7515604" y="240464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8" name="Küp 17"/>
          <p:cNvSpPr/>
          <p:nvPr/>
        </p:nvSpPr>
        <p:spPr>
          <a:xfrm>
            <a:off x="7516322" y="227242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9" name="Küp 17"/>
          <p:cNvSpPr/>
          <p:nvPr/>
        </p:nvSpPr>
        <p:spPr>
          <a:xfrm>
            <a:off x="7515604" y="214020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0" name="Küp 17"/>
          <p:cNvSpPr/>
          <p:nvPr/>
        </p:nvSpPr>
        <p:spPr>
          <a:xfrm>
            <a:off x="7515604" y="200798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1" name="Küp 17"/>
          <p:cNvSpPr/>
          <p:nvPr/>
        </p:nvSpPr>
        <p:spPr>
          <a:xfrm>
            <a:off x="7515604" y="187576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2" name="Küp 17"/>
          <p:cNvSpPr/>
          <p:nvPr/>
        </p:nvSpPr>
        <p:spPr>
          <a:xfrm>
            <a:off x="7849422" y="304855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3" name="Küp 17"/>
          <p:cNvSpPr/>
          <p:nvPr/>
        </p:nvSpPr>
        <p:spPr>
          <a:xfrm>
            <a:off x="7849422" y="291633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4" name="Küp 17"/>
          <p:cNvSpPr/>
          <p:nvPr/>
        </p:nvSpPr>
        <p:spPr>
          <a:xfrm>
            <a:off x="7849422" y="278411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5" name="Küp 17"/>
          <p:cNvSpPr/>
          <p:nvPr/>
        </p:nvSpPr>
        <p:spPr>
          <a:xfrm>
            <a:off x="7849422" y="265189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6" name="Küp 17"/>
          <p:cNvSpPr/>
          <p:nvPr/>
        </p:nvSpPr>
        <p:spPr>
          <a:xfrm>
            <a:off x="7848704" y="251967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7" name="Küp 17"/>
          <p:cNvSpPr/>
          <p:nvPr/>
        </p:nvSpPr>
        <p:spPr>
          <a:xfrm>
            <a:off x="7848704" y="238745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8" name="Küp 17"/>
          <p:cNvSpPr/>
          <p:nvPr/>
        </p:nvSpPr>
        <p:spPr>
          <a:xfrm>
            <a:off x="7849422" y="225523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9" name="Küp 17"/>
          <p:cNvSpPr/>
          <p:nvPr/>
        </p:nvSpPr>
        <p:spPr>
          <a:xfrm>
            <a:off x="7848704" y="212301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0" name="Küp 17"/>
          <p:cNvSpPr/>
          <p:nvPr/>
        </p:nvSpPr>
        <p:spPr>
          <a:xfrm>
            <a:off x="7848704" y="199079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1" name="Küp 17"/>
          <p:cNvSpPr/>
          <p:nvPr/>
        </p:nvSpPr>
        <p:spPr>
          <a:xfrm>
            <a:off x="7848704" y="185857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2" name="Küp 17"/>
          <p:cNvSpPr/>
          <p:nvPr/>
        </p:nvSpPr>
        <p:spPr>
          <a:xfrm>
            <a:off x="8016193" y="304628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3" name="Küp 17"/>
          <p:cNvSpPr/>
          <p:nvPr/>
        </p:nvSpPr>
        <p:spPr>
          <a:xfrm>
            <a:off x="8016193" y="291406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4" name="Küp 17"/>
          <p:cNvSpPr/>
          <p:nvPr/>
        </p:nvSpPr>
        <p:spPr>
          <a:xfrm>
            <a:off x="8016193" y="278184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5" name="Küp 17"/>
          <p:cNvSpPr/>
          <p:nvPr/>
        </p:nvSpPr>
        <p:spPr>
          <a:xfrm>
            <a:off x="8016193" y="264962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6" name="Küp 17"/>
          <p:cNvSpPr/>
          <p:nvPr/>
        </p:nvSpPr>
        <p:spPr>
          <a:xfrm>
            <a:off x="8015475" y="251740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7" name="Küp 17"/>
          <p:cNvSpPr/>
          <p:nvPr/>
        </p:nvSpPr>
        <p:spPr>
          <a:xfrm>
            <a:off x="8015475" y="238518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8" name="Küp 17"/>
          <p:cNvSpPr/>
          <p:nvPr/>
        </p:nvSpPr>
        <p:spPr>
          <a:xfrm>
            <a:off x="8016193" y="225296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9" name="Küp 17"/>
          <p:cNvSpPr/>
          <p:nvPr/>
        </p:nvSpPr>
        <p:spPr>
          <a:xfrm>
            <a:off x="8015475" y="212074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0" name="Küp 17"/>
          <p:cNvSpPr/>
          <p:nvPr/>
        </p:nvSpPr>
        <p:spPr>
          <a:xfrm>
            <a:off x="8015475" y="198851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1" name="Küp 17"/>
          <p:cNvSpPr/>
          <p:nvPr/>
        </p:nvSpPr>
        <p:spPr>
          <a:xfrm>
            <a:off x="8015475" y="185629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2" name="Küp 17"/>
          <p:cNvSpPr/>
          <p:nvPr/>
        </p:nvSpPr>
        <p:spPr>
          <a:xfrm>
            <a:off x="8180769" y="304401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3" name="Küp 17"/>
          <p:cNvSpPr/>
          <p:nvPr/>
        </p:nvSpPr>
        <p:spPr>
          <a:xfrm>
            <a:off x="8180769" y="291179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4" name="Küp 17"/>
          <p:cNvSpPr/>
          <p:nvPr/>
        </p:nvSpPr>
        <p:spPr>
          <a:xfrm>
            <a:off x="8180769" y="277957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5" name="Küp 17"/>
          <p:cNvSpPr/>
          <p:nvPr/>
        </p:nvSpPr>
        <p:spPr>
          <a:xfrm>
            <a:off x="8180769" y="264735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6" name="Küp 17"/>
          <p:cNvSpPr/>
          <p:nvPr/>
        </p:nvSpPr>
        <p:spPr>
          <a:xfrm>
            <a:off x="8180051" y="251513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7" name="Küp 17"/>
          <p:cNvSpPr/>
          <p:nvPr/>
        </p:nvSpPr>
        <p:spPr>
          <a:xfrm>
            <a:off x="8180051" y="238291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8" name="Küp 17"/>
          <p:cNvSpPr/>
          <p:nvPr/>
        </p:nvSpPr>
        <p:spPr>
          <a:xfrm>
            <a:off x="8180769" y="225068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9" name="Küp 17"/>
          <p:cNvSpPr/>
          <p:nvPr/>
        </p:nvSpPr>
        <p:spPr>
          <a:xfrm>
            <a:off x="8180051" y="211846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0" name="Küp 17"/>
          <p:cNvSpPr/>
          <p:nvPr/>
        </p:nvSpPr>
        <p:spPr>
          <a:xfrm>
            <a:off x="8180051" y="198624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1" name="Küp 17"/>
          <p:cNvSpPr/>
          <p:nvPr/>
        </p:nvSpPr>
        <p:spPr>
          <a:xfrm>
            <a:off x="8180051" y="185402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2" name="Küp 17"/>
          <p:cNvSpPr/>
          <p:nvPr/>
        </p:nvSpPr>
        <p:spPr>
          <a:xfrm>
            <a:off x="8512126" y="304291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3" name="Küp 17"/>
          <p:cNvSpPr/>
          <p:nvPr/>
        </p:nvSpPr>
        <p:spPr>
          <a:xfrm>
            <a:off x="8512126" y="291069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4" name="Küp 17"/>
          <p:cNvSpPr/>
          <p:nvPr/>
        </p:nvSpPr>
        <p:spPr>
          <a:xfrm>
            <a:off x="8512126" y="277847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5" name="Küp 17"/>
          <p:cNvSpPr/>
          <p:nvPr/>
        </p:nvSpPr>
        <p:spPr>
          <a:xfrm>
            <a:off x="8512126" y="264625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6" name="Küp 17"/>
          <p:cNvSpPr/>
          <p:nvPr/>
        </p:nvSpPr>
        <p:spPr>
          <a:xfrm>
            <a:off x="8511408" y="251403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7" name="Küp 17"/>
          <p:cNvSpPr/>
          <p:nvPr/>
        </p:nvSpPr>
        <p:spPr>
          <a:xfrm>
            <a:off x="8511408" y="238181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8" name="Küp 17"/>
          <p:cNvSpPr/>
          <p:nvPr/>
        </p:nvSpPr>
        <p:spPr>
          <a:xfrm>
            <a:off x="8512126" y="224959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9" name="Küp 17"/>
          <p:cNvSpPr/>
          <p:nvPr/>
        </p:nvSpPr>
        <p:spPr>
          <a:xfrm>
            <a:off x="8511408" y="211736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0" name="Küp 17"/>
          <p:cNvSpPr/>
          <p:nvPr/>
        </p:nvSpPr>
        <p:spPr>
          <a:xfrm>
            <a:off x="8511408" y="198514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1" name="Küp 17"/>
          <p:cNvSpPr/>
          <p:nvPr/>
        </p:nvSpPr>
        <p:spPr>
          <a:xfrm>
            <a:off x="8511408" y="185292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2" name="Küp 17"/>
          <p:cNvSpPr/>
          <p:nvPr/>
        </p:nvSpPr>
        <p:spPr>
          <a:xfrm>
            <a:off x="8345355" y="304401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3" name="Küp 17"/>
          <p:cNvSpPr/>
          <p:nvPr/>
        </p:nvSpPr>
        <p:spPr>
          <a:xfrm>
            <a:off x="8345355" y="291179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4" name="Küp 17"/>
          <p:cNvSpPr/>
          <p:nvPr/>
        </p:nvSpPr>
        <p:spPr>
          <a:xfrm>
            <a:off x="8345355" y="277957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5" name="Küp 17"/>
          <p:cNvSpPr/>
          <p:nvPr/>
        </p:nvSpPr>
        <p:spPr>
          <a:xfrm>
            <a:off x="8345355" y="264735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6" name="Küp 17"/>
          <p:cNvSpPr/>
          <p:nvPr/>
        </p:nvSpPr>
        <p:spPr>
          <a:xfrm>
            <a:off x="8344637" y="251513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7" name="Küp 17"/>
          <p:cNvSpPr/>
          <p:nvPr/>
        </p:nvSpPr>
        <p:spPr>
          <a:xfrm>
            <a:off x="8344637" y="238291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8" name="Küp 17"/>
          <p:cNvSpPr/>
          <p:nvPr/>
        </p:nvSpPr>
        <p:spPr>
          <a:xfrm>
            <a:off x="8345355" y="225068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9" name="Küp 17"/>
          <p:cNvSpPr/>
          <p:nvPr/>
        </p:nvSpPr>
        <p:spPr>
          <a:xfrm>
            <a:off x="8344637" y="211846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0" name="Küp 17"/>
          <p:cNvSpPr/>
          <p:nvPr/>
        </p:nvSpPr>
        <p:spPr>
          <a:xfrm>
            <a:off x="8344637" y="198624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1" name="Küp 17"/>
          <p:cNvSpPr/>
          <p:nvPr/>
        </p:nvSpPr>
        <p:spPr>
          <a:xfrm>
            <a:off x="8344637" y="185402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2" name="Küp 17"/>
          <p:cNvSpPr/>
          <p:nvPr/>
        </p:nvSpPr>
        <p:spPr>
          <a:xfrm>
            <a:off x="8682244" y="304291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3" name="Küp 17"/>
          <p:cNvSpPr/>
          <p:nvPr/>
        </p:nvSpPr>
        <p:spPr>
          <a:xfrm>
            <a:off x="8682244" y="291069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4" name="Küp 17"/>
          <p:cNvSpPr/>
          <p:nvPr/>
        </p:nvSpPr>
        <p:spPr>
          <a:xfrm>
            <a:off x="8682244" y="277847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5" name="Küp 17"/>
          <p:cNvSpPr/>
          <p:nvPr/>
        </p:nvSpPr>
        <p:spPr>
          <a:xfrm>
            <a:off x="8682244" y="264625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6" name="Küp 17"/>
          <p:cNvSpPr/>
          <p:nvPr/>
        </p:nvSpPr>
        <p:spPr>
          <a:xfrm>
            <a:off x="8681526" y="251403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7" name="Küp 17"/>
          <p:cNvSpPr/>
          <p:nvPr/>
        </p:nvSpPr>
        <p:spPr>
          <a:xfrm>
            <a:off x="8681526" y="238181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8" name="Küp 17"/>
          <p:cNvSpPr/>
          <p:nvPr/>
        </p:nvSpPr>
        <p:spPr>
          <a:xfrm>
            <a:off x="8682244" y="224959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9" name="Küp 17"/>
          <p:cNvSpPr/>
          <p:nvPr/>
        </p:nvSpPr>
        <p:spPr>
          <a:xfrm>
            <a:off x="8681526" y="211736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0" name="Küp 17"/>
          <p:cNvSpPr/>
          <p:nvPr/>
        </p:nvSpPr>
        <p:spPr>
          <a:xfrm>
            <a:off x="8681526" y="198514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1" name="Küp 17"/>
          <p:cNvSpPr/>
          <p:nvPr/>
        </p:nvSpPr>
        <p:spPr>
          <a:xfrm>
            <a:off x="8681526" y="185292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2" name="Küp 17"/>
          <p:cNvSpPr/>
          <p:nvPr/>
        </p:nvSpPr>
        <p:spPr>
          <a:xfrm>
            <a:off x="8852365" y="304545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3" name="Küp 17"/>
          <p:cNvSpPr/>
          <p:nvPr/>
        </p:nvSpPr>
        <p:spPr>
          <a:xfrm>
            <a:off x="8852365" y="291323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4" name="Küp 17"/>
          <p:cNvSpPr/>
          <p:nvPr/>
        </p:nvSpPr>
        <p:spPr>
          <a:xfrm>
            <a:off x="8852365" y="278101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5" name="Küp 17"/>
          <p:cNvSpPr/>
          <p:nvPr/>
        </p:nvSpPr>
        <p:spPr>
          <a:xfrm>
            <a:off x="8852365" y="264879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6" name="Küp 17"/>
          <p:cNvSpPr/>
          <p:nvPr/>
        </p:nvSpPr>
        <p:spPr>
          <a:xfrm>
            <a:off x="8851647" y="251657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7" name="Küp 17"/>
          <p:cNvSpPr/>
          <p:nvPr/>
        </p:nvSpPr>
        <p:spPr>
          <a:xfrm>
            <a:off x="8851647" y="238435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8" name="Küp 17"/>
          <p:cNvSpPr/>
          <p:nvPr/>
        </p:nvSpPr>
        <p:spPr>
          <a:xfrm>
            <a:off x="8852365" y="225213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9" name="Küp 17"/>
          <p:cNvSpPr/>
          <p:nvPr/>
        </p:nvSpPr>
        <p:spPr>
          <a:xfrm>
            <a:off x="8851647" y="211991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0" name="Küp 17"/>
          <p:cNvSpPr/>
          <p:nvPr/>
        </p:nvSpPr>
        <p:spPr>
          <a:xfrm>
            <a:off x="8851647" y="198768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1" name="Küp 17"/>
          <p:cNvSpPr/>
          <p:nvPr/>
        </p:nvSpPr>
        <p:spPr>
          <a:xfrm>
            <a:off x="8851647" y="185546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2" name="Küp 17"/>
          <p:cNvSpPr/>
          <p:nvPr/>
        </p:nvSpPr>
        <p:spPr>
          <a:xfrm>
            <a:off x="9017669" y="304014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3" name="Küp 17"/>
          <p:cNvSpPr/>
          <p:nvPr/>
        </p:nvSpPr>
        <p:spPr>
          <a:xfrm>
            <a:off x="9017669" y="290792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4" name="Küp 17"/>
          <p:cNvSpPr/>
          <p:nvPr/>
        </p:nvSpPr>
        <p:spPr>
          <a:xfrm>
            <a:off x="9017669" y="2775707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5" name="Küp 17"/>
          <p:cNvSpPr/>
          <p:nvPr/>
        </p:nvSpPr>
        <p:spPr>
          <a:xfrm>
            <a:off x="9017669" y="264348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6" name="Küp 17"/>
          <p:cNvSpPr/>
          <p:nvPr/>
        </p:nvSpPr>
        <p:spPr>
          <a:xfrm>
            <a:off x="9016951" y="251126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7" name="Küp 17"/>
          <p:cNvSpPr/>
          <p:nvPr/>
        </p:nvSpPr>
        <p:spPr>
          <a:xfrm>
            <a:off x="9016951" y="237904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8" name="Küp 17"/>
          <p:cNvSpPr/>
          <p:nvPr/>
        </p:nvSpPr>
        <p:spPr>
          <a:xfrm>
            <a:off x="9017669" y="2246823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9" name="Küp 17"/>
          <p:cNvSpPr/>
          <p:nvPr/>
        </p:nvSpPr>
        <p:spPr>
          <a:xfrm>
            <a:off x="9016951" y="211460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0" name="Küp 17"/>
          <p:cNvSpPr/>
          <p:nvPr/>
        </p:nvSpPr>
        <p:spPr>
          <a:xfrm>
            <a:off x="9016951" y="1982381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1" name="Küp 17"/>
          <p:cNvSpPr/>
          <p:nvPr/>
        </p:nvSpPr>
        <p:spPr>
          <a:xfrm>
            <a:off x="9016951" y="185016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0891" y="3864777"/>
            <a:ext cx="1494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yüzlük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601728" y="3904499"/>
            <a:ext cx="706685" cy="452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2" name="Right Arrow 551"/>
          <p:cNvSpPr/>
          <p:nvPr/>
        </p:nvSpPr>
        <p:spPr>
          <a:xfrm>
            <a:off x="6934977" y="3864777"/>
            <a:ext cx="706685" cy="452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3" name="Rectangle 552"/>
          <p:cNvSpPr/>
          <p:nvPr/>
        </p:nvSpPr>
        <p:spPr>
          <a:xfrm>
            <a:off x="5362603" y="3852008"/>
            <a:ext cx="15456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onluk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4" name="Rectangle 553"/>
          <p:cNvSpPr/>
          <p:nvPr/>
        </p:nvSpPr>
        <p:spPr>
          <a:xfrm>
            <a:off x="7735597" y="3801781"/>
            <a:ext cx="16373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birlik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5" name="Rectangle 554"/>
          <p:cNvSpPr/>
          <p:nvPr/>
        </p:nvSpPr>
        <p:spPr>
          <a:xfrm>
            <a:off x="4583204" y="4406417"/>
            <a:ext cx="3483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birlik = 10 onluk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6" name="Rectangle 555"/>
          <p:cNvSpPr/>
          <p:nvPr/>
        </p:nvSpPr>
        <p:spPr>
          <a:xfrm>
            <a:off x="4597431" y="4868065"/>
            <a:ext cx="34326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birlik = 1 yüzlük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7" name="Dikdörtgen 17"/>
          <p:cNvSpPr/>
          <p:nvPr/>
        </p:nvSpPr>
        <p:spPr>
          <a:xfrm>
            <a:off x="4421736" y="6355706"/>
            <a:ext cx="339490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4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entera basarak ilerleyin.</a:t>
            </a:r>
            <a:endParaRPr lang="tr-TR" sz="14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82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"/>
                            </p:stCondLst>
                            <p:childTnLst>
                              <p:par>
                                <p:cTn id="1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700"/>
                            </p:stCondLst>
                            <p:childTnLst>
                              <p:par>
                                <p:cTn id="1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8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900"/>
                            </p:stCondLst>
                            <p:childTnLst>
                              <p:par>
                                <p:cTn id="1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100"/>
                            </p:stCondLst>
                            <p:childTnLst>
                              <p:par>
                                <p:cTn id="1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200"/>
                            </p:stCondLst>
                            <p:childTnLst>
                              <p:par>
                                <p:cTn id="1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"/>
                            </p:stCondLst>
                            <p:childTnLst>
                              <p:par>
                                <p:cTn id="1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400"/>
                            </p:stCondLst>
                            <p:childTnLst>
                              <p:par>
                                <p:cTn id="1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600"/>
                            </p:stCondLst>
                            <p:childTnLst>
                              <p:par>
                                <p:cTn id="2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700"/>
                            </p:stCondLst>
                            <p:childTnLst>
                              <p:par>
                                <p:cTn id="2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800"/>
                            </p:stCondLst>
                            <p:childTnLst>
                              <p:par>
                                <p:cTn id="2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900"/>
                            </p:stCondLst>
                            <p:childTnLst>
                              <p:par>
                                <p:cTn id="2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200"/>
                            </p:stCondLst>
                            <p:childTnLst>
                              <p:par>
                                <p:cTn id="2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300"/>
                            </p:stCondLst>
                            <p:childTnLst>
                              <p:par>
                                <p:cTn id="2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3400"/>
                            </p:stCondLst>
                            <p:childTnLst>
                              <p:par>
                                <p:cTn id="2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500"/>
                            </p:stCondLst>
                            <p:childTnLst>
                              <p:par>
                                <p:cTn id="2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600"/>
                            </p:stCondLst>
                            <p:childTnLst>
                              <p:par>
                                <p:cTn id="2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700"/>
                            </p:stCondLst>
                            <p:childTnLst>
                              <p:par>
                                <p:cTn id="2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3800"/>
                            </p:stCondLst>
                            <p:childTnLst>
                              <p:par>
                                <p:cTn id="2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900"/>
                            </p:stCondLst>
                            <p:childTnLst>
                              <p:par>
                                <p:cTn id="2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000"/>
                            </p:stCondLst>
                            <p:childTnLst>
                              <p:par>
                                <p:cTn id="2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100"/>
                            </p:stCondLst>
                            <p:childTnLst>
                              <p:par>
                                <p:cTn id="2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1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4200"/>
                            </p:stCondLst>
                            <p:childTnLst>
                              <p:par>
                                <p:cTn id="2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300"/>
                            </p:stCondLst>
                            <p:childTnLst>
                              <p:par>
                                <p:cTn id="2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4400"/>
                            </p:stCondLst>
                            <p:childTnLst>
                              <p:par>
                                <p:cTn id="2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1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"/>
                            </p:stCondLst>
                            <p:childTnLst>
                              <p:par>
                                <p:cTn id="3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1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700"/>
                            </p:stCondLst>
                            <p:childTnLst>
                              <p:par>
                                <p:cTn id="3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1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800"/>
                            </p:stCondLst>
                            <p:childTnLst>
                              <p:par>
                                <p:cTn id="3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1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"/>
                            </p:stCondLst>
                            <p:childTnLst>
                              <p:par>
                                <p:cTn id="3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1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0"/>
                            </p:stCondLst>
                            <p:childTnLst>
                              <p:par>
                                <p:cTn id="3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100"/>
                            </p:stCondLst>
                            <p:childTnLst>
                              <p:par>
                                <p:cTn id="3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200"/>
                            </p:stCondLst>
                            <p:childTnLst>
                              <p:par>
                                <p:cTn id="3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1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5300"/>
                            </p:stCondLst>
                            <p:childTnLst>
                              <p:par>
                                <p:cTn id="3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5500"/>
                            </p:stCondLst>
                            <p:childTnLst>
                              <p:par>
                                <p:cTn id="3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1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5600"/>
                            </p:stCondLst>
                            <p:childTnLst>
                              <p:par>
                                <p:cTn id="3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700"/>
                            </p:stCondLst>
                            <p:childTnLst>
                              <p:par>
                                <p:cTn id="3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5800"/>
                            </p:stCondLst>
                            <p:childTnLst>
                              <p:par>
                                <p:cTn id="3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900"/>
                            </p:stCondLst>
                            <p:childTnLst>
                              <p:par>
                                <p:cTn id="3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6000"/>
                            </p:stCondLst>
                            <p:childTnLst>
                              <p:par>
                                <p:cTn id="3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6100"/>
                            </p:stCondLst>
                            <p:childTnLst>
                              <p:par>
                                <p:cTn id="3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6200"/>
                            </p:stCondLst>
                            <p:childTnLst>
                              <p:par>
                                <p:cTn id="3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1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6300"/>
                            </p:stCondLst>
                            <p:childTnLst>
                              <p:par>
                                <p:cTn id="3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6400"/>
                            </p:stCondLst>
                            <p:childTnLst>
                              <p:par>
                                <p:cTn id="3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1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1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6600"/>
                            </p:stCondLst>
                            <p:childTnLst>
                              <p:par>
                                <p:cTn id="4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1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6700"/>
                            </p:stCondLst>
                            <p:childTnLst>
                              <p:par>
                                <p:cTn id="4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1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6800"/>
                            </p:stCondLst>
                            <p:childTnLst>
                              <p:par>
                                <p:cTn id="4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1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6900"/>
                            </p:stCondLst>
                            <p:childTnLst>
                              <p:par>
                                <p:cTn id="4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7000"/>
                            </p:stCondLst>
                            <p:childTnLst>
                              <p:par>
                                <p:cTn id="4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1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7100"/>
                            </p:stCondLst>
                            <p:childTnLst>
                              <p:par>
                                <p:cTn id="4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1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7200"/>
                            </p:stCondLst>
                            <p:childTnLst>
                              <p:par>
                                <p:cTn id="4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1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7300"/>
                            </p:stCondLst>
                            <p:childTnLst>
                              <p:par>
                                <p:cTn id="4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1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7400"/>
                            </p:stCondLst>
                            <p:childTnLst>
                              <p:par>
                                <p:cTn id="4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6" dur="1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7600"/>
                            </p:stCondLst>
                            <p:childTnLst>
                              <p:par>
                                <p:cTn id="4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1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7700"/>
                            </p:stCondLst>
                            <p:childTnLst>
                              <p:par>
                                <p:cTn id="4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1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7800"/>
                            </p:stCondLst>
                            <p:childTnLst>
                              <p:par>
                                <p:cTn id="4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1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7900"/>
                            </p:stCondLst>
                            <p:childTnLst>
                              <p:par>
                                <p:cTn id="4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1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8000"/>
                            </p:stCondLst>
                            <p:childTnLst>
                              <p:par>
                                <p:cTn id="4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1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8100"/>
                            </p:stCondLst>
                            <p:childTnLst>
                              <p:par>
                                <p:cTn id="4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8200"/>
                            </p:stCondLst>
                            <p:childTnLst>
                              <p:par>
                                <p:cTn id="4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1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8300"/>
                            </p:stCondLst>
                            <p:childTnLst>
                              <p:par>
                                <p:cTn id="4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1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8400"/>
                            </p:stCondLst>
                            <p:childTnLst>
                              <p:par>
                                <p:cTn id="4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6" dur="1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1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8600"/>
                            </p:stCondLst>
                            <p:childTnLst>
                              <p:par>
                                <p:cTn id="5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1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8700"/>
                            </p:stCondLst>
                            <p:childTnLst>
                              <p:par>
                                <p:cTn id="5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8800"/>
                            </p:stCondLst>
                            <p:childTnLst>
                              <p:par>
                                <p:cTn id="5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1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8900"/>
                            </p:stCondLst>
                            <p:childTnLst>
                              <p:par>
                                <p:cTn id="5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1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9000"/>
                            </p:stCondLst>
                            <p:childTnLst>
                              <p:par>
                                <p:cTn id="5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1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9100"/>
                            </p:stCondLst>
                            <p:childTnLst>
                              <p:par>
                                <p:cTn id="5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1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9200"/>
                            </p:stCondLst>
                            <p:childTnLst>
                              <p:par>
                                <p:cTn id="5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6" dur="1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9300"/>
                            </p:stCondLst>
                            <p:childTnLst>
                              <p:par>
                                <p:cTn id="5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9400"/>
                            </p:stCondLst>
                            <p:childTnLst>
                              <p:par>
                                <p:cTn id="5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1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9500"/>
                            </p:stCondLst>
                            <p:childTnLst>
                              <p:par>
                                <p:cTn id="5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1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9600"/>
                            </p:stCondLst>
                            <p:childTnLst>
                              <p:par>
                                <p:cTn id="5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6" dur="1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9700"/>
                            </p:stCondLst>
                            <p:childTnLst>
                              <p:par>
                                <p:cTn id="5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1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9800"/>
                            </p:stCondLst>
                            <p:childTnLst>
                              <p:par>
                                <p:cTn id="5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6" dur="1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9900"/>
                            </p:stCondLst>
                            <p:childTnLst>
                              <p:par>
                                <p:cTn id="5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4" dur="1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8"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32" grpId="0" animBg="1"/>
      <p:bldP spid="533" grpId="0" animBg="1"/>
      <p:bldP spid="534" grpId="0" animBg="1"/>
      <p:bldP spid="535" grpId="0" animBg="1"/>
      <p:bldP spid="536" grpId="0" animBg="1"/>
      <p:bldP spid="537" grpId="0" animBg="1"/>
      <p:bldP spid="538" grpId="0" animBg="1"/>
      <p:bldP spid="539" grpId="0" animBg="1"/>
      <p:bldP spid="540" grpId="0" animBg="1"/>
      <p:bldP spid="541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10" grpId="0"/>
      <p:bldP spid="12" grpId="0" animBg="1"/>
      <p:bldP spid="552" grpId="0" animBg="1"/>
      <p:bldP spid="553" grpId="0"/>
      <p:bldP spid="554" grpId="0"/>
      <p:bldP spid="555" grpId="0"/>
      <p:bldP spid="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9961822" y="3840746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 Değeri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rgbClr val="523100"/>
                </a:solidFill>
                <a:latin typeface="Tahoma"/>
              </a:rPr>
              <a:t>Sayının Okunuşu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88906" y="4601365"/>
            <a:ext cx="115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13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123 sayısını inceleyelim.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520045" y="1863639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4785277" y="1864525"/>
            <a:ext cx="4110848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3517624" y="2577370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3517624" y="3291101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Değeri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4775754" y="2577370"/>
            <a:ext cx="1359502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6148608" y="2577370"/>
            <a:ext cx="1366606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4784707" y="3290215"/>
            <a:ext cx="1359501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9" name="Dikdörtgen 58"/>
          <p:cNvSpPr/>
          <p:nvPr/>
        </p:nvSpPr>
        <p:spPr>
          <a:xfrm>
            <a:off x="6144208" y="3291101"/>
            <a:ext cx="137404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157644" y="1730080"/>
            <a:ext cx="123303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123</a:t>
            </a:r>
            <a:endParaRPr kumimoji="0" lang="tr-TR" sz="5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0" name="Dikdörtgen 59"/>
          <p:cNvSpPr/>
          <p:nvPr/>
        </p:nvSpPr>
        <p:spPr>
          <a:xfrm>
            <a:off x="3517624" y="4004832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Sayının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Okunuşu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1" name="Dikdörtgen 60"/>
          <p:cNvSpPr/>
          <p:nvPr/>
        </p:nvSpPr>
        <p:spPr>
          <a:xfrm>
            <a:off x="4785278" y="4004832"/>
            <a:ext cx="4109894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5853779" y="4136592"/>
            <a:ext cx="18405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 yirmi üç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4872876" y="2615658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Yüzler</a:t>
            </a:r>
            <a:endParaRPr kumimoji="0" lang="tr-TR" sz="18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6349959" y="2598893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Onlar</a:t>
            </a:r>
            <a:endParaRPr kumimoji="0" lang="tr-TR" sz="18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5183369" y="3410979"/>
            <a:ext cx="6896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6614086" y="3410979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Dikdörtgen 51"/>
          <p:cNvSpPr/>
          <p:nvPr/>
        </p:nvSpPr>
        <p:spPr>
          <a:xfrm>
            <a:off x="7528566" y="2577796"/>
            <a:ext cx="1366606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Dikdörtgen 58"/>
          <p:cNvSpPr/>
          <p:nvPr/>
        </p:nvSpPr>
        <p:spPr>
          <a:xfrm>
            <a:off x="7527711" y="3291067"/>
            <a:ext cx="1367461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4" name="Dikdörtgen 65"/>
          <p:cNvSpPr/>
          <p:nvPr/>
        </p:nvSpPr>
        <p:spPr>
          <a:xfrm>
            <a:off x="7659618" y="2580849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Birler</a:t>
            </a:r>
            <a:endParaRPr kumimoji="0" lang="tr-TR" sz="18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Sağ Ok 69"/>
          <p:cNvSpPr/>
          <p:nvPr/>
        </p:nvSpPr>
        <p:spPr>
          <a:xfrm rot="2264137">
            <a:off x="7245419" y="2411028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Sağ Ok 11"/>
          <p:cNvSpPr/>
          <p:nvPr/>
        </p:nvSpPr>
        <p:spPr>
          <a:xfrm rot="8373161">
            <a:off x="5887898" y="2463752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5" name="Sağ Ok 11"/>
          <p:cNvSpPr/>
          <p:nvPr/>
        </p:nvSpPr>
        <p:spPr>
          <a:xfrm rot="5188146">
            <a:off x="6648367" y="2502301"/>
            <a:ext cx="251392" cy="11641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7" name="Dikdörtgen 68"/>
          <p:cNvSpPr/>
          <p:nvPr/>
        </p:nvSpPr>
        <p:spPr>
          <a:xfrm>
            <a:off x="8059693" y="3408051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" name="Dikdörtgen 17"/>
          <p:cNvSpPr/>
          <p:nvPr/>
        </p:nvSpPr>
        <p:spPr>
          <a:xfrm>
            <a:off x="4421736" y="6355706"/>
            <a:ext cx="339490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entera basarak ilerleyin.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48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34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14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814757" y="2087168"/>
            <a:ext cx="2809742" cy="2121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97736" y="4008607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Örnek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33822" y="4601365"/>
            <a:ext cx="12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(14 – 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71333" y="2175529"/>
            <a:ext cx="1585795" cy="1391647"/>
            <a:chOff x="3504502" y="1328071"/>
            <a:chExt cx="3072385" cy="2273435"/>
          </a:xfrm>
        </p:grpSpPr>
        <p:grpSp>
          <p:nvGrpSpPr>
            <p:cNvPr id="5" name="Group 4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32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8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103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8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11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8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12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8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9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0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1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2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3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4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136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2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3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4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5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147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8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9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5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6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158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9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0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1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2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4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5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6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7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16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19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2" name="Rectangle 201"/>
          <p:cNvSpPr/>
          <p:nvPr/>
        </p:nvSpPr>
        <p:spPr>
          <a:xfrm>
            <a:off x="2627637" y="789016"/>
            <a:ext cx="67587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</a:t>
            </a:r>
            <a:r>
              <a:rPr kumimoji="0" lang="tr-TR" sz="2400" b="0" i="0" u="none" strike="noStrike" kern="1200" cap="none" spc="0" normalizeH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onluk bloklarla modellenen sayıyı tabloda gösterelim.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3" name="Küp 17"/>
          <p:cNvSpPr/>
          <p:nvPr/>
        </p:nvSpPr>
        <p:spPr>
          <a:xfrm>
            <a:off x="5226295" y="2302738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4" name="Küp 17"/>
          <p:cNvSpPr/>
          <p:nvPr/>
        </p:nvSpPr>
        <p:spPr>
          <a:xfrm>
            <a:off x="5247460" y="2578329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5" name="Küp 17"/>
          <p:cNvSpPr/>
          <p:nvPr/>
        </p:nvSpPr>
        <p:spPr>
          <a:xfrm>
            <a:off x="5238161" y="287743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6" name="Küp 17"/>
          <p:cNvSpPr/>
          <p:nvPr/>
        </p:nvSpPr>
        <p:spPr>
          <a:xfrm>
            <a:off x="5238161" y="3151140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7" name="Küp 17"/>
          <p:cNvSpPr/>
          <p:nvPr/>
        </p:nvSpPr>
        <p:spPr>
          <a:xfrm>
            <a:off x="5217821" y="3445722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57" name="Dikdörtgen 17"/>
          <p:cNvSpPr/>
          <p:nvPr/>
        </p:nvSpPr>
        <p:spPr>
          <a:xfrm>
            <a:off x="4421736" y="6355706"/>
            <a:ext cx="339490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entera basarak ilerleyin.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442" name="Group 441"/>
          <p:cNvGrpSpPr/>
          <p:nvPr/>
        </p:nvGrpSpPr>
        <p:grpSpPr>
          <a:xfrm>
            <a:off x="3146563" y="2406185"/>
            <a:ext cx="1585795" cy="1391647"/>
            <a:chOff x="3504502" y="1328071"/>
            <a:chExt cx="3072385" cy="2273435"/>
          </a:xfrm>
        </p:grpSpPr>
        <p:grpSp>
          <p:nvGrpSpPr>
            <p:cNvPr id="443" name="Group 442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64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63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62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6" name="Group 445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61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60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8" name="Group 447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59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9" name="Group 448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58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57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56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58" name="Group 557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55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59" name="Group 658"/>
          <p:cNvGrpSpPr/>
          <p:nvPr/>
        </p:nvGrpSpPr>
        <p:grpSpPr>
          <a:xfrm>
            <a:off x="2919144" y="2628162"/>
            <a:ext cx="1585795" cy="1391647"/>
            <a:chOff x="3504502" y="1328071"/>
            <a:chExt cx="3072385" cy="2273435"/>
          </a:xfrm>
        </p:grpSpPr>
        <p:grpSp>
          <p:nvGrpSpPr>
            <p:cNvPr id="660" name="Group 659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76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75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2" name="Group 661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74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73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4" name="Group 663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72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5" name="Group 664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71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6" name="Group 665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70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69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8" name="Group 667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68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9" name="Group 668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67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770" name="Dikdörtgen 9"/>
          <p:cNvSpPr/>
          <p:nvPr/>
        </p:nvSpPr>
        <p:spPr>
          <a:xfrm>
            <a:off x="5711772" y="2164565"/>
            <a:ext cx="877673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1" name="Dikdörtgen 43"/>
          <p:cNvSpPr/>
          <p:nvPr/>
        </p:nvSpPr>
        <p:spPr>
          <a:xfrm>
            <a:off x="6594400" y="2165183"/>
            <a:ext cx="2867735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2" name="Dikdörtgen 44"/>
          <p:cNvSpPr/>
          <p:nvPr/>
        </p:nvSpPr>
        <p:spPr>
          <a:xfrm>
            <a:off x="5710083" y="2662465"/>
            <a:ext cx="903769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Adı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3" name="Dikdörtgen 46"/>
          <p:cNvSpPr/>
          <p:nvPr/>
        </p:nvSpPr>
        <p:spPr>
          <a:xfrm>
            <a:off x="5710083" y="3160365"/>
            <a:ext cx="971056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Değeri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4" name="Dikdörtgen 50"/>
          <p:cNvSpPr/>
          <p:nvPr/>
        </p:nvSpPr>
        <p:spPr>
          <a:xfrm>
            <a:off x="6587757" y="2662465"/>
            <a:ext cx="948391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5" name="Dikdörtgen 51"/>
          <p:cNvSpPr/>
          <p:nvPr/>
        </p:nvSpPr>
        <p:spPr>
          <a:xfrm>
            <a:off x="7545462" y="2662465"/>
            <a:ext cx="953347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6" name="Dikdörtgen 57"/>
          <p:cNvSpPr/>
          <p:nvPr/>
        </p:nvSpPr>
        <p:spPr>
          <a:xfrm>
            <a:off x="6594002" y="3159747"/>
            <a:ext cx="948390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7" name="Dikdörtgen 58"/>
          <p:cNvSpPr/>
          <p:nvPr/>
        </p:nvSpPr>
        <p:spPr>
          <a:xfrm>
            <a:off x="7542393" y="3160365"/>
            <a:ext cx="958539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8" name="Dikdörtgen 8"/>
          <p:cNvSpPr/>
          <p:nvPr/>
        </p:nvSpPr>
        <p:spPr>
          <a:xfrm>
            <a:off x="7589497" y="2125670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305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9" name="Dikdörtgen 59"/>
          <p:cNvSpPr/>
          <p:nvPr/>
        </p:nvSpPr>
        <p:spPr>
          <a:xfrm>
            <a:off x="5710083" y="3658265"/>
            <a:ext cx="934936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Sayının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Okunuşu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0" name="Dikdörtgen 60"/>
          <p:cNvSpPr/>
          <p:nvPr/>
        </p:nvSpPr>
        <p:spPr>
          <a:xfrm>
            <a:off x="6594401" y="3658265"/>
            <a:ext cx="2867069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1" name="Dikdörtgen 64"/>
          <p:cNvSpPr/>
          <p:nvPr/>
        </p:nvSpPr>
        <p:spPr>
          <a:xfrm>
            <a:off x="7164905" y="3685906"/>
            <a:ext cx="16530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yüz beş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2" name="Dikdörtgen 65"/>
          <p:cNvSpPr/>
          <p:nvPr/>
        </p:nvSpPr>
        <p:spPr>
          <a:xfrm>
            <a:off x="6588456" y="2689175"/>
            <a:ext cx="946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Yüzler</a:t>
            </a:r>
            <a:endParaRPr kumimoji="0" lang="tr-TR" sz="14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3" name="Dikdörtgen 66"/>
          <p:cNvSpPr/>
          <p:nvPr/>
        </p:nvSpPr>
        <p:spPr>
          <a:xfrm>
            <a:off x="7574888" y="2678011"/>
            <a:ext cx="946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Onlar</a:t>
            </a:r>
            <a:endParaRPr kumimoji="0" lang="tr-TR" sz="14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4" name="Dikdörtgen 67"/>
          <p:cNvSpPr/>
          <p:nvPr/>
        </p:nvSpPr>
        <p:spPr>
          <a:xfrm>
            <a:off x="6811123" y="324399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300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5" name="Dikdörtgen 68"/>
          <p:cNvSpPr/>
          <p:nvPr/>
        </p:nvSpPr>
        <p:spPr>
          <a:xfrm>
            <a:off x="7889945" y="3243992"/>
            <a:ext cx="3241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6" name="Dikdörtgen 51"/>
          <p:cNvSpPr/>
          <p:nvPr/>
        </p:nvSpPr>
        <p:spPr>
          <a:xfrm>
            <a:off x="8508123" y="2662762"/>
            <a:ext cx="953347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7" name="Dikdörtgen 58"/>
          <p:cNvSpPr/>
          <p:nvPr/>
        </p:nvSpPr>
        <p:spPr>
          <a:xfrm>
            <a:off x="8507527" y="3160341"/>
            <a:ext cx="953943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8" name="Dikdörtgen 65"/>
          <p:cNvSpPr/>
          <p:nvPr/>
        </p:nvSpPr>
        <p:spPr>
          <a:xfrm>
            <a:off x="8532492" y="2664892"/>
            <a:ext cx="946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Birler</a:t>
            </a:r>
            <a:endParaRPr kumimoji="0" lang="tr-TR" sz="14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9" name="Sağ Ok 69"/>
          <p:cNvSpPr/>
          <p:nvPr/>
        </p:nvSpPr>
        <p:spPr>
          <a:xfrm rot="2264137">
            <a:off x="8310600" y="2546425"/>
            <a:ext cx="331717" cy="1051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0" name="Sağ Ok 11"/>
          <p:cNvSpPr/>
          <p:nvPr/>
        </p:nvSpPr>
        <p:spPr>
          <a:xfrm rot="8373161">
            <a:off x="7363590" y="2583205"/>
            <a:ext cx="331717" cy="1051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1" name="Sağ Ok 11"/>
          <p:cNvSpPr/>
          <p:nvPr/>
        </p:nvSpPr>
        <p:spPr>
          <a:xfrm rot="5188146">
            <a:off x="7894095" y="2610097"/>
            <a:ext cx="175372" cy="8120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2" name="Dikdörtgen 68"/>
          <p:cNvSpPr/>
          <p:nvPr/>
        </p:nvSpPr>
        <p:spPr>
          <a:xfrm>
            <a:off x="8839696" y="3241950"/>
            <a:ext cx="3241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" grpId="0" animBg="1"/>
      <p:bldP spid="454" grpId="0" animBg="1"/>
      <p:bldP spid="455" grpId="0" animBg="1"/>
      <p:bldP spid="456" grpId="0" animBg="1"/>
      <p:bldP spid="457" grpId="0" animBg="1"/>
      <p:bldP spid="778" grpId="0"/>
      <p:bldP spid="781" grpId="0"/>
      <p:bldP spid="782" grpId="0"/>
      <p:bldP spid="783" grpId="0"/>
      <p:bldP spid="784" grpId="0"/>
      <p:bldP spid="785" grpId="0"/>
      <p:bldP spid="788" grpId="0"/>
      <p:bldP spid="7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14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814757" y="2087168"/>
            <a:ext cx="2809742" cy="2121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97736" y="4008607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Örnek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55855" y="4601365"/>
            <a:ext cx="118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(15 – 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71334" y="2175529"/>
            <a:ext cx="1091164" cy="1391647"/>
            <a:chOff x="3504502" y="1328071"/>
            <a:chExt cx="3072385" cy="2273435"/>
          </a:xfrm>
        </p:grpSpPr>
        <p:grpSp>
          <p:nvGrpSpPr>
            <p:cNvPr id="5" name="Group 4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32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8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8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103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8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114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8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125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8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9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0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1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2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3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4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136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7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8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39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0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1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2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3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4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5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147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8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49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0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1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2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3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4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5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6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158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59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0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1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2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3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4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5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6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67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16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191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2" name="Rectangle 201"/>
          <p:cNvSpPr/>
          <p:nvPr/>
        </p:nvSpPr>
        <p:spPr>
          <a:xfrm>
            <a:off x="2627637" y="789016"/>
            <a:ext cx="67587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onluk bloklarla modellenen sayıyı tabloda gösterelim.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57" name="Dikdörtgen 17"/>
          <p:cNvSpPr/>
          <p:nvPr/>
        </p:nvSpPr>
        <p:spPr>
          <a:xfrm>
            <a:off x="4421736" y="6355706"/>
            <a:ext cx="339490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entera basarak ilerleyin.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442" name="Group 441"/>
          <p:cNvGrpSpPr/>
          <p:nvPr/>
        </p:nvGrpSpPr>
        <p:grpSpPr>
          <a:xfrm>
            <a:off x="3146564" y="2406185"/>
            <a:ext cx="1117512" cy="1391647"/>
            <a:chOff x="3504502" y="1328071"/>
            <a:chExt cx="3072385" cy="2273435"/>
          </a:xfrm>
        </p:grpSpPr>
        <p:grpSp>
          <p:nvGrpSpPr>
            <p:cNvPr id="443" name="Group 442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64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4" name="Group 443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63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62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6" name="Group 445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61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60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8" name="Group 447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59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49" name="Group 448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58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57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8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56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558" name="Group 557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559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0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1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2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3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4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5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6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7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8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59" name="Group 658"/>
          <p:cNvGrpSpPr/>
          <p:nvPr/>
        </p:nvGrpSpPr>
        <p:grpSpPr>
          <a:xfrm>
            <a:off x="2919145" y="2628162"/>
            <a:ext cx="1131150" cy="1391647"/>
            <a:chOff x="3504502" y="1328071"/>
            <a:chExt cx="3072385" cy="2273435"/>
          </a:xfrm>
        </p:grpSpPr>
        <p:grpSp>
          <p:nvGrpSpPr>
            <p:cNvPr id="660" name="Group 659"/>
            <p:cNvGrpSpPr/>
            <p:nvPr/>
          </p:nvGrpSpPr>
          <p:grpSpPr>
            <a:xfrm>
              <a:off x="3810201" y="1354591"/>
              <a:ext cx="288679" cy="2231608"/>
              <a:chOff x="3816000" y="2160000"/>
              <a:chExt cx="288679" cy="2231608"/>
            </a:xfrm>
          </p:grpSpPr>
          <p:sp>
            <p:nvSpPr>
              <p:cNvPr id="76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>
              <a:off x="3504502" y="1369898"/>
              <a:ext cx="288679" cy="2231608"/>
              <a:chOff x="3816000" y="2160000"/>
              <a:chExt cx="288679" cy="2231608"/>
            </a:xfrm>
          </p:grpSpPr>
          <p:sp>
            <p:nvSpPr>
              <p:cNvPr id="75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2" name="Group 661"/>
            <p:cNvGrpSpPr/>
            <p:nvPr/>
          </p:nvGrpSpPr>
          <p:grpSpPr>
            <a:xfrm>
              <a:off x="4122115" y="1341811"/>
              <a:ext cx="288679" cy="2231608"/>
              <a:chOff x="3816000" y="2160000"/>
              <a:chExt cx="288679" cy="2231608"/>
            </a:xfrm>
          </p:grpSpPr>
          <p:sp>
            <p:nvSpPr>
              <p:cNvPr id="74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>
              <a:off x="4431333" y="1338099"/>
              <a:ext cx="288679" cy="2231608"/>
              <a:chOff x="3816000" y="2160000"/>
              <a:chExt cx="288679" cy="2231608"/>
            </a:xfrm>
          </p:grpSpPr>
          <p:sp>
            <p:nvSpPr>
              <p:cNvPr id="73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4" name="Group 663"/>
            <p:cNvGrpSpPr/>
            <p:nvPr/>
          </p:nvGrpSpPr>
          <p:grpSpPr>
            <a:xfrm>
              <a:off x="4736480" y="1334387"/>
              <a:ext cx="288679" cy="2231608"/>
              <a:chOff x="3816000" y="2160000"/>
              <a:chExt cx="288679" cy="2231608"/>
            </a:xfrm>
          </p:grpSpPr>
          <p:sp>
            <p:nvSpPr>
              <p:cNvPr id="72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5" name="Group 664"/>
            <p:cNvGrpSpPr/>
            <p:nvPr/>
          </p:nvGrpSpPr>
          <p:grpSpPr>
            <a:xfrm>
              <a:off x="5350862" y="1332592"/>
              <a:ext cx="288679" cy="2231608"/>
              <a:chOff x="3816000" y="2160000"/>
              <a:chExt cx="288679" cy="2231608"/>
            </a:xfrm>
          </p:grpSpPr>
          <p:sp>
            <p:nvSpPr>
              <p:cNvPr id="71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6" name="Group 665"/>
            <p:cNvGrpSpPr/>
            <p:nvPr/>
          </p:nvGrpSpPr>
          <p:grpSpPr>
            <a:xfrm>
              <a:off x="5041644" y="1334387"/>
              <a:ext cx="288679" cy="2231608"/>
              <a:chOff x="3816000" y="2160000"/>
              <a:chExt cx="288679" cy="2231608"/>
            </a:xfrm>
          </p:grpSpPr>
          <p:sp>
            <p:nvSpPr>
              <p:cNvPr id="70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5666284" y="1332592"/>
              <a:ext cx="288679" cy="2231608"/>
              <a:chOff x="3816000" y="2160000"/>
              <a:chExt cx="288679" cy="2231608"/>
            </a:xfrm>
          </p:grpSpPr>
          <p:sp>
            <p:nvSpPr>
              <p:cNvPr id="69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8" name="Group 667"/>
            <p:cNvGrpSpPr/>
            <p:nvPr/>
          </p:nvGrpSpPr>
          <p:grpSpPr>
            <a:xfrm>
              <a:off x="5981712" y="1336743"/>
              <a:ext cx="288679" cy="2231608"/>
              <a:chOff x="3816000" y="2160000"/>
              <a:chExt cx="288679" cy="2231608"/>
            </a:xfrm>
          </p:grpSpPr>
          <p:sp>
            <p:nvSpPr>
              <p:cNvPr id="68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8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669" name="Group 668"/>
            <p:cNvGrpSpPr/>
            <p:nvPr/>
          </p:nvGrpSpPr>
          <p:grpSpPr>
            <a:xfrm>
              <a:off x="6288208" y="1328071"/>
              <a:ext cx="288679" cy="2231608"/>
              <a:chOff x="3816000" y="2160000"/>
              <a:chExt cx="288679" cy="2231608"/>
            </a:xfrm>
          </p:grpSpPr>
          <p:sp>
            <p:nvSpPr>
              <p:cNvPr id="670" name="Küp 17"/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1" name="Küp 17"/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2" name="Küp 17"/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3" name="Küp 17"/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4" name="Küp 17"/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5" name="Küp 17"/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6" name="Küp 17"/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7" name="Küp 17"/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8" name="Küp 17"/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9" name="Küp 17"/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770" name="Dikdörtgen 9"/>
          <p:cNvSpPr/>
          <p:nvPr/>
        </p:nvSpPr>
        <p:spPr>
          <a:xfrm>
            <a:off x="5711772" y="2164565"/>
            <a:ext cx="877673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1" name="Dikdörtgen 43"/>
          <p:cNvSpPr/>
          <p:nvPr/>
        </p:nvSpPr>
        <p:spPr>
          <a:xfrm>
            <a:off x="6594400" y="2165183"/>
            <a:ext cx="2867735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2" name="Dikdörtgen 44"/>
          <p:cNvSpPr/>
          <p:nvPr/>
        </p:nvSpPr>
        <p:spPr>
          <a:xfrm>
            <a:off x="5710083" y="2662465"/>
            <a:ext cx="903769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Adı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3" name="Dikdörtgen 46"/>
          <p:cNvSpPr/>
          <p:nvPr/>
        </p:nvSpPr>
        <p:spPr>
          <a:xfrm>
            <a:off x="5710083" y="3160365"/>
            <a:ext cx="971056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Değeri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4" name="Dikdörtgen 50"/>
          <p:cNvSpPr/>
          <p:nvPr/>
        </p:nvSpPr>
        <p:spPr>
          <a:xfrm>
            <a:off x="6587757" y="2662465"/>
            <a:ext cx="948391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5" name="Dikdörtgen 51"/>
          <p:cNvSpPr/>
          <p:nvPr/>
        </p:nvSpPr>
        <p:spPr>
          <a:xfrm>
            <a:off x="7545462" y="2662465"/>
            <a:ext cx="953347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6" name="Dikdörtgen 57"/>
          <p:cNvSpPr/>
          <p:nvPr/>
        </p:nvSpPr>
        <p:spPr>
          <a:xfrm>
            <a:off x="6594002" y="3159747"/>
            <a:ext cx="948390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7" name="Dikdörtgen 58"/>
          <p:cNvSpPr/>
          <p:nvPr/>
        </p:nvSpPr>
        <p:spPr>
          <a:xfrm>
            <a:off x="7542393" y="3160365"/>
            <a:ext cx="958539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8" name="Dikdörtgen 8"/>
          <p:cNvSpPr/>
          <p:nvPr/>
        </p:nvSpPr>
        <p:spPr>
          <a:xfrm>
            <a:off x="7589498" y="2125670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350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9" name="Dikdörtgen 59"/>
          <p:cNvSpPr/>
          <p:nvPr/>
        </p:nvSpPr>
        <p:spPr>
          <a:xfrm>
            <a:off x="5710083" y="3658265"/>
            <a:ext cx="934936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Sayının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Okunuşu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0" name="Dikdörtgen 60"/>
          <p:cNvSpPr/>
          <p:nvPr/>
        </p:nvSpPr>
        <p:spPr>
          <a:xfrm>
            <a:off x="6594401" y="3658265"/>
            <a:ext cx="2867069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1" name="Dikdörtgen 64"/>
          <p:cNvSpPr/>
          <p:nvPr/>
        </p:nvSpPr>
        <p:spPr>
          <a:xfrm>
            <a:off x="7212386" y="3685906"/>
            <a:ext cx="15580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yüz elli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2" name="Dikdörtgen 65"/>
          <p:cNvSpPr/>
          <p:nvPr/>
        </p:nvSpPr>
        <p:spPr>
          <a:xfrm>
            <a:off x="6588456" y="2689175"/>
            <a:ext cx="946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3" name="Dikdörtgen 66"/>
          <p:cNvSpPr/>
          <p:nvPr/>
        </p:nvSpPr>
        <p:spPr>
          <a:xfrm>
            <a:off x="7574888" y="2678011"/>
            <a:ext cx="946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4" name="Dikdörtgen 67"/>
          <p:cNvSpPr/>
          <p:nvPr/>
        </p:nvSpPr>
        <p:spPr>
          <a:xfrm>
            <a:off x="6811123" y="324399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300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5" name="Dikdörtgen 68"/>
          <p:cNvSpPr/>
          <p:nvPr/>
        </p:nvSpPr>
        <p:spPr>
          <a:xfrm>
            <a:off x="7820215" y="3243992"/>
            <a:ext cx="4635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50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6" name="Dikdörtgen 51"/>
          <p:cNvSpPr/>
          <p:nvPr/>
        </p:nvSpPr>
        <p:spPr>
          <a:xfrm>
            <a:off x="8508123" y="2662762"/>
            <a:ext cx="953347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7" name="Dikdörtgen 58"/>
          <p:cNvSpPr/>
          <p:nvPr/>
        </p:nvSpPr>
        <p:spPr>
          <a:xfrm>
            <a:off x="8507527" y="3160341"/>
            <a:ext cx="953943" cy="489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8" name="Dikdörtgen 65"/>
          <p:cNvSpPr/>
          <p:nvPr/>
        </p:nvSpPr>
        <p:spPr>
          <a:xfrm>
            <a:off x="8532492" y="2664892"/>
            <a:ext cx="946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9" name="Sağ Ok 69"/>
          <p:cNvSpPr/>
          <p:nvPr/>
        </p:nvSpPr>
        <p:spPr>
          <a:xfrm rot="2264137">
            <a:off x="8310600" y="2546425"/>
            <a:ext cx="331717" cy="1051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0" name="Sağ Ok 11"/>
          <p:cNvSpPr/>
          <p:nvPr/>
        </p:nvSpPr>
        <p:spPr>
          <a:xfrm rot="8373161">
            <a:off x="7363590" y="2583205"/>
            <a:ext cx="331717" cy="1051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1" name="Sağ Ok 11"/>
          <p:cNvSpPr/>
          <p:nvPr/>
        </p:nvSpPr>
        <p:spPr>
          <a:xfrm rot="5188146">
            <a:off x="7894095" y="2610097"/>
            <a:ext cx="175372" cy="8120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2" name="Dikdörtgen 68"/>
          <p:cNvSpPr/>
          <p:nvPr/>
        </p:nvSpPr>
        <p:spPr>
          <a:xfrm>
            <a:off x="8839696" y="3241950"/>
            <a:ext cx="3241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374" name="Group 373"/>
          <p:cNvGrpSpPr/>
          <p:nvPr/>
        </p:nvGrpSpPr>
        <p:grpSpPr>
          <a:xfrm>
            <a:off x="4501390" y="2497899"/>
            <a:ext cx="155694" cy="1366043"/>
            <a:chOff x="3816000" y="2160000"/>
            <a:chExt cx="288679" cy="2231608"/>
          </a:xfrm>
        </p:grpSpPr>
        <p:sp>
          <p:nvSpPr>
            <p:cNvPr id="375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6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7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8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9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0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1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2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3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4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4730714" y="2518691"/>
            <a:ext cx="155694" cy="1366043"/>
            <a:chOff x="3816000" y="2160000"/>
            <a:chExt cx="288679" cy="2231608"/>
          </a:xfrm>
        </p:grpSpPr>
        <p:sp>
          <p:nvSpPr>
            <p:cNvPr id="386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7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8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9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0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1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2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3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4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5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4938475" y="2538961"/>
            <a:ext cx="155694" cy="1366043"/>
            <a:chOff x="3816000" y="2160000"/>
            <a:chExt cx="288679" cy="2231608"/>
          </a:xfrm>
        </p:grpSpPr>
        <p:sp>
          <p:nvSpPr>
            <p:cNvPr id="397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8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9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0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1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2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3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4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5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6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5158060" y="2523166"/>
            <a:ext cx="155694" cy="1366043"/>
            <a:chOff x="3816000" y="2160000"/>
            <a:chExt cx="288679" cy="2231608"/>
          </a:xfrm>
        </p:grpSpPr>
        <p:sp>
          <p:nvSpPr>
            <p:cNvPr id="408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9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0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1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2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3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4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5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6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7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5365821" y="2543436"/>
            <a:ext cx="155694" cy="1366043"/>
            <a:chOff x="3816000" y="2160000"/>
            <a:chExt cx="288679" cy="2231608"/>
          </a:xfrm>
        </p:grpSpPr>
        <p:sp>
          <p:nvSpPr>
            <p:cNvPr id="419" name="Küp 17"/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0" name="Küp 17"/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1" name="Küp 17"/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2" name="Küp 17"/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3" name="Küp 17"/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4" name="Küp 17"/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5" name="Küp 17"/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6" name="Küp 17"/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7" name="Küp 17"/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8" name="Küp 17"/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966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" grpId="0"/>
      <p:bldP spid="781" grpId="0"/>
      <p:bldP spid="782" grpId="0"/>
      <p:bldP spid="783" grpId="0"/>
      <p:bldP spid="784" grpId="0"/>
      <p:bldP spid="785" grpId="0"/>
      <p:bldP spid="788" grpId="0"/>
      <p:bldP spid="7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9718444" y="3845634"/>
            <a:ext cx="22311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solidFill>
                  <a:srgbClr val="523100"/>
                </a:solidFill>
                <a:latin typeface="Tahoma"/>
              </a:rPr>
              <a:t>En Büyük Basamaktaki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Sıfır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43293" y="4606190"/>
            <a:ext cx="117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(16 – 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13415" y="621078"/>
            <a:ext cx="64802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</a:rPr>
              <a:t>Yüzler basamağında 3 yerine 0 rakamı olsaydı bu sayı kaç basamaklı</a:t>
            </a: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 </a:t>
            </a: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olurdu ?</a:t>
            </a:r>
            <a:endParaRPr kumimoji="0" lang="tr-TR" sz="2400" b="0" i="0" u="none" strike="noStrike" kern="1200" cap="none" spc="0" normalizeH="0" baseline="0" noProof="0" dirty="0" smtClean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694" y="2139389"/>
            <a:ext cx="158569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57</a:t>
            </a:r>
            <a:endParaRPr lang="en-US" sz="1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7667" y="2139389"/>
            <a:ext cx="88517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1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6671" y="3419933"/>
            <a:ext cx="88517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1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Dikdörtgen 12"/>
          <p:cNvSpPr/>
          <p:nvPr/>
        </p:nvSpPr>
        <p:spPr>
          <a:xfrm>
            <a:off x="2772812" y="5325643"/>
            <a:ext cx="64802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</a:rPr>
              <a:t>Sıfır rakamı yüzler basamağına yazılırsa o sayı iki basamaklı olur. Sayının en solundaki sıfırın değeri yoktur.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48177" y="1060530"/>
            <a:ext cx="1367192" cy="5531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Açıklama</a:t>
            </a:r>
            <a:endParaRPr lang="tr-TR" dirty="0"/>
          </a:p>
        </p:txBody>
      </p:sp>
      <p:sp>
        <p:nvSpPr>
          <p:cNvPr id="18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ÜÇ BASAMAKLI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33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2.91667E-6 -0.1657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0.00248 -0.186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176702" y="89789"/>
            <a:ext cx="1201529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Sayı doğrusu</a:t>
            </a:r>
            <a:r>
              <a:rPr kumimoji="0" lang="tr-TR" sz="2800" b="0" i="0" u="none" strike="noStrike" kern="1200" cap="none" spc="0" normalizeH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üzerinde harflere karşılık gelen sayıları bulalım. Bu sayıların kaçar tane birlik, onluk ve yüzlükten oluştuğunu belirleyelim.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67922" y="6403942"/>
            <a:ext cx="37068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Klavyede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tuşuyla ilerleyiniz.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2597" y="2267339"/>
            <a:ext cx="11968223" cy="0"/>
          </a:xfrm>
          <a:prstGeom prst="line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6542" y="2141339"/>
            <a:ext cx="0" cy="2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0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6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2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6702" y="2393339"/>
            <a:ext cx="9396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086542" y="2141339"/>
            <a:ext cx="0" cy="2520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4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0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6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2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46542" y="2129502"/>
            <a:ext cx="0" cy="2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76702" y="2393339"/>
            <a:ext cx="9396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542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0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6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6542" y="2141339"/>
            <a:ext cx="0" cy="25200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8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4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6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6542" y="2141339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46542" y="2129502"/>
            <a:ext cx="0" cy="2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86542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20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6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92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28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64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0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6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728000" y="2129502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48000" y="2117665"/>
            <a:ext cx="0" cy="2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088000" y="2117665"/>
            <a:ext cx="0" cy="25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978160" y="2393338"/>
            <a:ext cx="9396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530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72454" y="1518683"/>
            <a:ext cx="426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600" b="0" cap="none" spc="0" dirty="0">
              <a:ln w="0"/>
              <a:solidFill>
                <a:schemeClr val="accent3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06770" y="1480924"/>
            <a:ext cx="43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600" b="0" cap="none" spc="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41926" y="1480924"/>
            <a:ext cx="397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6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18865" y="3699231"/>
            <a:ext cx="413896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400" b="0" cap="none" spc="0" dirty="0">
              <a:ln w="0"/>
              <a:solidFill>
                <a:schemeClr val="accent3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7715" y="1605035"/>
            <a:ext cx="771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501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62293" y="1621008"/>
            <a:ext cx="771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502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40131" y="1618119"/>
            <a:ext cx="771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503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699401" y="1254069"/>
            <a:ext cx="771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504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39393" y="3567644"/>
            <a:ext cx="1714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504’tür</a:t>
            </a:r>
            <a:r>
              <a:rPr lang="tr-T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61120" y="3675557"/>
            <a:ext cx="7456720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yüzlük, 0 onluk ve 4 birlikten oluşur.</a:t>
            </a:r>
            <a:endParaRPr lang="en-US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2078984" y="3893412"/>
            <a:ext cx="614185" cy="338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4216677" y="1603905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511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82317" y="1613365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512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40859" y="1170828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513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13255" y="4443095"/>
            <a:ext cx="425116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400" b="0" cap="none" spc="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39393" y="4311508"/>
            <a:ext cx="17141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513’tür</a:t>
            </a:r>
            <a:r>
              <a:rPr lang="tr-T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461120" y="4419421"/>
            <a:ext cx="7456720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yüzlük, 1 onluk ve 3 birlikten oluşur.</a:t>
            </a:r>
            <a:endParaRPr lang="en-US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Right Arrow 63"/>
          <p:cNvSpPr/>
          <p:nvPr/>
        </p:nvSpPr>
        <p:spPr>
          <a:xfrm>
            <a:off x="2078984" y="4637276"/>
            <a:ext cx="614185" cy="338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Rectangle 64"/>
          <p:cNvSpPr/>
          <p:nvPr/>
        </p:nvSpPr>
        <p:spPr>
          <a:xfrm>
            <a:off x="5283106" y="1621008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514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67163" y="1621008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515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995904" y="1606412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516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67952" y="1603905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517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19017" y="1590752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518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82293" y="1600212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519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461952" y="1187803"/>
            <a:ext cx="7713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32491" y="5114174"/>
            <a:ext cx="386644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4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868376" y="4982587"/>
            <a:ext cx="16562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520’dir</a:t>
            </a:r>
            <a:r>
              <a:rPr lang="tr-T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61120" y="5090500"/>
            <a:ext cx="7456720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yüzlük, 2 onluk ve 0 birlikten oluşur.</a:t>
            </a:r>
            <a:endParaRPr lang="en-US" sz="3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ight Arrow 74"/>
          <p:cNvSpPr/>
          <p:nvPr/>
        </p:nvSpPr>
        <p:spPr>
          <a:xfrm>
            <a:off x="2078984" y="5308355"/>
            <a:ext cx="614185" cy="338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52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0"/>
                            </p:stCondLst>
                            <p:childTnLst>
                              <p:par>
                                <p:cTn id="1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9000"/>
                            </p:stCondLst>
                            <p:childTnLst>
                              <p:par>
                                <p:cTn id="15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1" grpId="0"/>
      <p:bldP spid="52" grpId="0"/>
      <p:bldP spid="52" grpId="1"/>
      <p:bldP spid="53" grpId="0"/>
      <p:bldP spid="53" grpId="1"/>
      <p:bldP spid="54" grpId="0"/>
      <p:bldP spid="54" grpId="1"/>
      <p:bldP spid="55" grpId="0"/>
      <p:bldP spid="56" grpId="0"/>
      <p:bldP spid="57" grpId="0"/>
      <p:bldP spid="32" grpId="0" animBg="1"/>
      <p:bldP spid="58" grpId="0"/>
      <p:bldP spid="58" grpId="1"/>
      <p:bldP spid="59" grpId="0"/>
      <p:bldP spid="59" grpId="1"/>
      <p:bldP spid="60" grpId="0"/>
      <p:bldP spid="61" grpId="0"/>
      <p:bldP spid="62" grpId="0"/>
      <p:bldP spid="63" grpId="0"/>
      <p:bldP spid="64" grpId="0" animBg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2" grpId="0"/>
      <p:bldP spid="73" grpId="0"/>
      <p:bldP spid="74" grpId="0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98516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birlik, onluk ve yüzlükten oluşan sayıları yazınız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622355" y="6403942"/>
            <a:ext cx="81980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</a:t>
            </a:r>
            <a:r>
              <a:rPr lang="tr-TR" sz="16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Çözüm bütonuyla sayıyı gösterebilir, devam et bütonuyla diğer sayıya geçebilirsiniz.</a:t>
            </a:r>
            <a:endParaRPr lang="tr-TR" sz="16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8237" y="1100305"/>
            <a:ext cx="1866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yüzlük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80409" y="1100305"/>
            <a:ext cx="16818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onluk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59096" y="1100305"/>
            <a:ext cx="15492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birlik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Yuvarlatılmış Dikdörtgen 32"/>
          <p:cNvSpPr/>
          <p:nvPr/>
        </p:nvSpPr>
        <p:spPr>
          <a:xfrm>
            <a:off x="10649876" y="5282131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Çözüm</a:t>
            </a:r>
            <a:endParaRPr lang="tr-TR" sz="16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270" y="2967684"/>
            <a:ext cx="18630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252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6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C 0.12617 2.59259E-6 0.22929 0.14907 0.22929 0.33403 C 0.22929 0.51759 0.12617 0.66805 3.54167E-6 0.66805 C -0.12683 0.66805 -0.22839 0.51759 -0.22839 0.33403 C -0.22839 0.14907 -0.12683 2.59259E-6 3.54167E-6 2.59259E-6 Z " pathEditMode="relative" rAng="0" ptsTypes="AAAAA">
                                      <p:cBhvr>
                                        <p:cTn id="6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75E-6 2.59259E-6 C 0.12605 2.59259E-6 0.22891 0.14953 0.22891 0.33472 C 0.22891 0.51967 0.12605 0.67037 -3.75E-6 0.67037 C -0.12617 0.67037 -0.22812 0.51967 -0.22812 0.33472 C -0.22812 0.14953 -0.12617 2.59259E-6 -3.75E-6 2.59259E-6 Z " pathEditMode="relative" rAng="0" ptsTypes="AAAAA">
                                      <p:cBhvr>
                                        <p:cTn id="11" dur="7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5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925 2.59259E-6 C 0.11497 2.59259E-6 0.21627 0.1493 0.21627 0.33449 C 0.21627 0.51898 0.11497 0.66967 -0.00925 0.66967 C -0.13373 0.66967 -0.23425 0.51898 -0.23425 0.33449 C -0.23425 0.1493 -0.13373 2.59259E-6 -0.00925 2.59259E-6 Z " pathEditMode="relative" rAng="0" ptsTypes="AAAAA">
                                      <p:cBhvr>
                                        <p:cTn id="16" dur="7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7" grpId="1"/>
      <p:bldP spid="35" grpId="0"/>
      <p:bldP spid="35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ÜÇ BASAMAKLI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Hazırlık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(1 – </a:t>
            </a:r>
            <a:r>
              <a:rPr lang="tr-TR" dirty="0" smtClean="0">
                <a:solidFill>
                  <a:srgbClr val="523100"/>
                </a:solidFill>
              </a:rPr>
              <a:t>21)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sayıların okunuşlarını defterinize yazınız. Sayıların basamaklarını adlandırarak rakamlarının basamak değerlerini bulunuz.</a:t>
            </a:r>
            <a:endParaRPr lang="tr-T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174238" y="2582779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Sayı</a:t>
            </a:r>
            <a:endParaRPr lang="tr-TR" dirty="0"/>
          </a:p>
        </p:txBody>
      </p:sp>
      <p:sp>
        <p:nvSpPr>
          <p:cNvPr id="44" name="Dikdörtgen 43"/>
          <p:cNvSpPr/>
          <p:nvPr/>
        </p:nvSpPr>
        <p:spPr>
          <a:xfrm>
            <a:off x="5439470" y="2583665"/>
            <a:ext cx="2913375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Dikdörtgen 44"/>
          <p:cNvSpPr/>
          <p:nvPr/>
        </p:nvSpPr>
        <p:spPr>
          <a:xfrm>
            <a:off x="4171817" y="3296510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Basamak</a:t>
            </a:r>
          </a:p>
          <a:p>
            <a:pPr algn="ctr"/>
            <a:r>
              <a:rPr lang="tr-TR" dirty="0" smtClean="0"/>
              <a:t>Adı</a:t>
            </a:r>
            <a:endParaRPr lang="tr-TR" dirty="0"/>
          </a:p>
        </p:txBody>
      </p:sp>
      <p:sp>
        <p:nvSpPr>
          <p:cNvPr id="47" name="Dikdörtgen 46"/>
          <p:cNvSpPr/>
          <p:nvPr/>
        </p:nvSpPr>
        <p:spPr>
          <a:xfrm>
            <a:off x="4171817" y="4010241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Basamak</a:t>
            </a:r>
          </a:p>
          <a:p>
            <a:pPr algn="ctr"/>
            <a:r>
              <a:rPr lang="tr-TR" dirty="0" smtClean="0"/>
              <a:t>Değeri</a:t>
            </a:r>
            <a:endParaRPr lang="tr-TR" dirty="0"/>
          </a:p>
        </p:txBody>
      </p:sp>
      <p:sp>
        <p:nvSpPr>
          <p:cNvPr id="51" name="Dikdörtgen 50"/>
          <p:cNvSpPr/>
          <p:nvPr/>
        </p:nvSpPr>
        <p:spPr>
          <a:xfrm>
            <a:off x="5429947" y="3296510"/>
            <a:ext cx="1359502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Dikdörtgen 51"/>
          <p:cNvSpPr/>
          <p:nvPr/>
        </p:nvSpPr>
        <p:spPr>
          <a:xfrm>
            <a:off x="6789449" y="3296510"/>
            <a:ext cx="1563398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Dikdörtgen 57"/>
          <p:cNvSpPr/>
          <p:nvPr/>
        </p:nvSpPr>
        <p:spPr>
          <a:xfrm>
            <a:off x="5429946" y="4010241"/>
            <a:ext cx="1359501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Dikdörtgen 58"/>
          <p:cNvSpPr/>
          <p:nvPr/>
        </p:nvSpPr>
        <p:spPr>
          <a:xfrm>
            <a:off x="6789447" y="4010241"/>
            <a:ext cx="156339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450375" y="2540682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tr-T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Dikdörtgen 59"/>
          <p:cNvSpPr/>
          <p:nvPr/>
        </p:nvSpPr>
        <p:spPr>
          <a:xfrm>
            <a:off x="4171817" y="4723972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Sayının</a:t>
            </a:r>
          </a:p>
          <a:p>
            <a:pPr algn="ctr"/>
            <a:r>
              <a:rPr lang="tr-TR" dirty="0" smtClean="0"/>
              <a:t>Okunuşu</a:t>
            </a:r>
            <a:endParaRPr lang="tr-TR" dirty="0"/>
          </a:p>
        </p:txBody>
      </p:sp>
      <p:sp>
        <p:nvSpPr>
          <p:cNvPr id="61" name="Dikdörtgen 60"/>
          <p:cNvSpPr/>
          <p:nvPr/>
        </p:nvSpPr>
        <p:spPr>
          <a:xfrm>
            <a:off x="5439471" y="4723972"/>
            <a:ext cx="2913374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Dikdörtgen 64"/>
          <p:cNvSpPr/>
          <p:nvPr/>
        </p:nvSpPr>
        <p:spPr>
          <a:xfrm>
            <a:off x="6106920" y="4879309"/>
            <a:ext cx="1365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Sekiz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5527069" y="3334798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Onlar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Basamağı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7004152" y="3318033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Birler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Basamağı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5921719" y="4130119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7394655" y="4130119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Sağ Ok 11"/>
          <p:cNvSpPr/>
          <p:nvPr/>
        </p:nvSpPr>
        <p:spPr>
          <a:xfrm rot="8373161">
            <a:off x="6175966" y="3184092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Sağ Ok 69"/>
          <p:cNvSpPr/>
          <p:nvPr/>
        </p:nvSpPr>
        <p:spPr>
          <a:xfrm rot="2264137">
            <a:off x="7051449" y="3143466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Çözüm"/>
          <p:cNvSpPr/>
          <p:nvPr/>
        </p:nvSpPr>
        <p:spPr>
          <a:xfrm>
            <a:off x="5327404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Çözüm</a:t>
            </a:r>
            <a:endParaRPr lang="tr-TR" dirty="0"/>
          </a:p>
        </p:txBody>
      </p:sp>
      <p:sp>
        <p:nvSpPr>
          <p:cNvPr id="32" name="Çözüm">
            <a:hlinkClick r:id="" action="ppaction://hlinkshowjump?jump=nextslide"/>
          </p:cNvPr>
          <p:cNvSpPr/>
          <p:nvPr/>
        </p:nvSpPr>
        <p:spPr>
          <a:xfrm>
            <a:off x="6840785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Diğer Sayı</a:t>
            </a:r>
            <a:endParaRPr lang="tr-T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29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98516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birlik, onluk ve yüzlükten oluşan sayıları yazınız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622355" y="6403942"/>
            <a:ext cx="81980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Çözüm bütonuyla sayıyı gösterebilir, devam et bütonuyla diğer sayıya geçebilirsiniz.</a:t>
            </a:r>
            <a:endParaRPr kumimoji="0" lang="tr-TR" sz="1600" b="0" i="0" u="none" strike="noStrike" kern="1200" cap="none" spc="0" normalizeH="0" baseline="0" noProof="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8237" y="1100305"/>
            <a:ext cx="1866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 yüzlük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373" y="1084240"/>
            <a:ext cx="16818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 onluk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32409" y="1092272"/>
            <a:ext cx="15492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 birlik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6" name="Yuvarlatılmış Dikdörtgen 32"/>
          <p:cNvSpPr/>
          <p:nvPr/>
        </p:nvSpPr>
        <p:spPr>
          <a:xfrm>
            <a:off x="10649876" y="5282131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Çözüm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270" y="2967684"/>
            <a:ext cx="18630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509</a:t>
            </a:r>
            <a:endParaRPr kumimoji="0" lang="en-US" sz="8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23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C 0.12617 2.59259E-6 0.22929 0.14907 0.22929 0.33403 C 0.22929 0.51759 0.12617 0.66805 3.54167E-6 0.66805 C -0.12683 0.66805 -0.22839 0.51759 -0.22839 0.33403 C -0.22839 0.14907 -0.12683 2.59259E-6 3.54167E-6 2.59259E-6 Z " pathEditMode="relative" rAng="0" ptsTypes="AAAAA">
                                      <p:cBhvr>
                                        <p:cTn id="6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08333E-7 -2.59259E-6 C 0.12604 -2.59259E-6 0.22891 0.14954 0.22891 0.33472 C 0.22891 0.51968 0.12604 0.67037 -2.08333E-7 0.67037 C -0.12617 0.67037 -0.22812 0.51968 -0.22812 0.33472 C -0.22812 0.14954 -0.12617 -2.59259E-6 -2.08333E-7 -2.59259E-6 Z " pathEditMode="relative" rAng="0" ptsTypes="AAAAA">
                                      <p:cBhvr>
                                        <p:cTn id="11" dur="7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5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924 0 C 0.11498 0 0.21628 0.14931 0.21628 0.33449 C 0.21628 0.51898 0.11498 0.66968 -0.00924 0.66968 C -0.13372 0.66968 -0.23424 0.51898 -0.23424 0.33449 C -0.23424 0.14931 -0.13372 0 -0.00924 0 Z " pathEditMode="relative" rAng="0" ptsTypes="AAAAA">
                                      <p:cBhvr>
                                        <p:cTn id="16" dur="7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7" grpId="1"/>
      <p:bldP spid="35" grpId="0"/>
      <p:bldP spid="35" grpId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312128" y="331645"/>
            <a:ext cx="98516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birlik, onluk ve yüzlükten oluşan sayıları yazınız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622355" y="6403942"/>
            <a:ext cx="81980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Çözüm bütonuyla sayıyı gösterebilir, devam et bütonuyla diğer sayıya geçebilirsiniz.</a:t>
            </a:r>
            <a:endParaRPr kumimoji="0" lang="tr-TR" sz="1600" b="0" i="0" u="none" strike="noStrike" kern="1200" cap="none" spc="0" normalizeH="0" baseline="0" noProof="0" dirty="0">
              <a:ln w="0"/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8237" y="1100305"/>
            <a:ext cx="1866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 yüzlük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373" y="1100305"/>
            <a:ext cx="16818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 onluk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32409" y="1100304"/>
            <a:ext cx="15492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 birlik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6" name="Yuvarlatılmış Dikdörtgen 32"/>
          <p:cNvSpPr/>
          <p:nvPr/>
        </p:nvSpPr>
        <p:spPr>
          <a:xfrm>
            <a:off x="10649876" y="5282131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Çözüm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270" y="2967684"/>
            <a:ext cx="18630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370</a:t>
            </a:r>
            <a:endParaRPr kumimoji="0" lang="en-US" sz="8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12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C 0.12617 2.59259E-6 0.22929 0.14907 0.22929 0.33403 C 0.22929 0.51759 0.12617 0.66805 3.54167E-6 0.66805 C -0.12683 0.66805 -0.22839 0.51759 -0.22839 0.33403 C -0.22839 0.14907 -0.12683 2.59259E-6 3.54167E-6 2.59259E-6 Z " pathEditMode="relative" rAng="0" ptsTypes="AAAAA">
                                      <p:cBhvr>
                                        <p:cTn id="6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08333E-7 2.59259E-6 C 0.12604 2.59259E-6 0.22891 0.14953 0.22891 0.33472 C 0.22891 0.51967 0.12604 0.67037 -2.08333E-7 0.67037 C -0.12617 0.67037 -0.22812 0.51967 -0.22812 0.33472 C -0.22812 0.14953 -0.12617 2.59259E-6 -2.08333E-7 2.59259E-6 Z " pathEditMode="relative" rAng="0" ptsTypes="AAAAA">
                                      <p:cBhvr>
                                        <p:cTn id="11" dur="7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5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924 2.59259E-6 C 0.11498 2.59259E-6 0.21628 0.1493 0.21628 0.33449 C 0.21628 0.51898 0.11498 0.66967 -0.00924 0.66967 C -0.13372 0.66967 -0.23424 0.51898 -0.23424 0.33449 C -0.23424 0.1493 -0.13372 2.59259E-6 -0.00924 2.59259E-6 Z " pathEditMode="relative" rAng="0" ptsTypes="AAAAA">
                                      <p:cBhvr>
                                        <p:cTn id="16" dur="7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7" grpId="1"/>
      <p:bldP spid="35" grpId="0"/>
      <p:bldP spid="35" grpId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Etkinlik</a:t>
            </a:r>
            <a:endParaRPr lang="tr-TR" dirty="0">
              <a:solidFill>
                <a:srgbClr val="523100"/>
              </a:solidFill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343293" y="4606190"/>
            <a:ext cx="117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523100"/>
                </a:solidFill>
              </a:rPr>
              <a:t>(21 </a:t>
            </a:r>
            <a:r>
              <a:rPr lang="tr-TR" dirty="0" smtClean="0">
                <a:solidFill>
                  <a:srgbClr val="523100"/>
                </a:solidFill>
              </a:rPr>
              <a:t>– </a:t>
            </a:r>
            <a:r>
              <a:rPr lang="tr-TR" dirty="0" smtClean="0">
                <a:solidFill>
                  <a:srgbClr val="523100"/>
                </a:solidFill>
              </a:rPr>
              <a:t>21)</a:t>
            </a:r>
            <a:endParaRPr lang="tr-TR" dirty="0">
              <a:solidFill>
                <a:srgbClr val="5231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  <a:endParaRPr lang="tr-T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ÜÇ BASAMAKLI</a:t>
            </a:r>
          </a:p>
          <a:p>
            <a:pPr algn="ctr"/>
            <a:r>
              <a:rPr lang="tr-TR" b="1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DOĞAL SAYILAR</a:t>
            </a:r>
            <a:endParaRPr lang="tr-TR" b="1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 smtClean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Tahoma"/>
              </a:rPr>
              <a:t>©mebders.com</a:t>
            </a:r>
            <a:endParaRPr lang="tr-TR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  <a:endParaRPr lang="tr-T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(2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sayıların okunuşlarını defterinize yazınız. Sayıların basamaklarını adlandırarak rakamlarının basamak değerlerini bulunuz.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174238" y="2582779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5439470" y="2583665"/>
            <a:ext cx="2913375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4171817" y="3296510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4171817" y="4010241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Değeri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5429947" y="3296510"/>
            <a:ext cx="1359502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6789449" y="3296510"/>
            <a:ext cx="1563398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5429946" y="4010241"/>
            <a:ext cx="1359501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9" name="Dikdörtgen 58"/>
          <p:cNvSpPr/>
          <p:nvPr/>
        </p:nvSpPr>
        <p:spPr>
          <a:xfrm>
            <a:off x="6789447" y="4010241"/>
            <a:ext cx="156339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590638" y="2540682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</a:t>
            </a:r>
            <a:endParaRPr kumimoji="0" lang="tr-TR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0" name="Dikdörtgen 59"/>
          <p:cNvSpPr/>
          <p:nvPr/>
        </p:nvSpPr>
        <p:spPr>
          <a:xfrm>
            <a:off x="4171817" y="4723972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Sayının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Okunuşu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1" name="Dikdörtgen 60"/>
          <p:cNvSpPr/>
          <p:nvPr/>
        </p:nvSpPr>
        <p:spPr>
          <a:xfrm>
            <a:off x="5439471" y="4723972"/>
            <a:ext cx="2913374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6278731" y="4879309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Dokuz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5527069" y="3334798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7004152" y="3318033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6005877" y="4130119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7394655" y="4130119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Sağ Ok 11"/>
          <p:cNvSpPr/>
          <p:nvPr/>
        </p:nvSpPr>
        <p:spPr>
          <a:xfrm rot="7782805">
            <a:off x="6061663" y="3143466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Sağ Ok 69"/>
          <p:cNvSpPr/>
          <p:nvPr/>
        </p:nvSpPr>
        <p:spPr>
          <a:xfrm rot="2264137">
            <a:off x="7051449" y="3143466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Çözüm"/>
          <p:cNvSpPr/>
          <p:nvPr/>
        </p:nvSpPr>
        <p:spPr>
          <a:xfrm>
            <a:off x="5327404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Çözüm">
            <a:hlinkClick r:id="" action="ppaction://hlinkshowjump?jump=nextslide"/>
          </p:cNvPr>
          <p:cNvSpPr/>
          <p:nvPr/>
        </p:nvSpPr>
        <p:spPr>
          <a:xfrm>
            <a:off x="6840785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Diğer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87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(3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sayıların okunuşlarını defterinize yazınız. Sayıların basamaklarını adlandırarak rakamlarının basamak değerlerini bulunuz.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174238" y="2582779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5439470" y="2583665"/>
            <a:ext cx="2913375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4171817" y="3296510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4171817" y="4010241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Değeri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5429947" y="3296510"/>
            <a:ext cx="1359502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6789449" y="3296510"/>
            <a:ext cx="1563398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5429946" y="4010241"/>
            <a:ext cx="1359501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9" name="Dikdörtgen 58"/>
          <p:cNvSpPr/>
          <p:nvPr/>
        </p:nvSpPr>
        <p:spPr>
          <a:xfrm>
            <a:off x="6789447" y="4010241"/>
            <a:ext cx="156339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450375" y="2540682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74</a:t>
            </a:r>
            <a:endParaRPr kumimoji="0" lang="tr-TR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0" name="Dikdörtgen 59"/>
          <p:cNvSpPr/>
          <p:nvPr/>
        </p:nvSpPr>
        <p:spPr>
          <a:xfrm>
            <a:off x="4171817" y="4723972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Sayının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Okunuşu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1" name="Dikdörtgen 60"/>
          <p:cNvSpPr/>
          <p:nvPr/>
        </p:nvSpPr>
        <p:spPr>
          <a:xfrm>
            <a:off x="5439471" y="4723972"/>
            <a:ext cx="2913374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5928893" y="4879309"/>
            <a:ext cx="17211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Yetmiş dört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5527069" y="3334798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7004152" y="3318033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5921719" y="4130119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7394655" y="4130119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Sağ Ok 11"/>
          <p:cNvSpPr/>
          <p:nvPr/>
        </p:nvSpPr>
        <p:spPr>
          <a:xfrm rot="8373161">
            <a:off x="6175966" y="3184092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Sağ Ok 69"/>
          <p:cNvSpPr/>
          <p:nvPr/>
        </p:nvSpPr>
        <p:spPr>
          <a:xfrm rot="2264137">
            <a:off x="7051449" y="3143466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Çözüm"/>
          <p:cNvSpPr/>
          <p:nvPr/>
        </p:nvSpPr>
        <p:spPr>
          <a:xfrm>
            <a:off x="5327404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Çözüm">
            <a:hlinkClick r:id="" action="ppaction://hlinkshowjump?jump=nextslide"/>
          </p:cNvPr>
          <p:cNvSpPr/>
          <p:nvPr/>
        </p:nvSpPr>
        <p:spPr>
          <a:xfrm>
            <a:off x="6840785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Diğer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285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(4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sayıların okunuşlarını defterinize yazınız. Sayıların basamaklarını adlandırarak rakamlarının basamak değerlerini bulunuz.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174238" y="2582779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5439470" y="2583665"/>
            <a:ext cx="2913375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4171817" y="3296510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Adı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4171817" y="4010241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Basamak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Değeri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5429947" y="3296510"/>
            <a:ext cx="1359502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6789449" y="3296510"/>
            <a:ext cx="1563398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8" name="Dikdörtgen 57"/>
          <p:cNvSpPr/>
          <p:nvPr/>
        </p:nvSpPr>
        <p:spPr>
          <a:xfrm>
            <a:off x="5429946" y="4010241"/>
            <a:ext cx="1359501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9" name="Dikdörtgen 58"/>
          <p:cNvSpPr/>
          <p:nvPr/>
        </p:nvSpPr>
        <p:spPr>
          <a:xfrm>
            <a:off x="6789447" y="4010241"/>
            <a:ext cx="156339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450375" y="2540682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99</a:t>
            </a:r>
            <a:endParaRPr kumimoji="0" lang="tr-TR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0" name="Dikdörtgen 59"/>
          <p:cNvSpPr/>
          <p:nvPr/>
        </p:nvSpPr>
        <p:spPr>
          <a:xfrm>
            <a:off x="4171817" y="4723972"/>
            <a:ext cx="1258129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Sayının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Okunuşu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1" name="Dikdörtgen 60"/>
          <p:cNvSpPr/>
          <p:nvPr/>
        </p:nvSpPr>
        <p:spPr>
          <a:xfrm>
            <a:off x="5439471" y="4723972"/>
            <a:ext cx="2913374" cy="7014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5749745" y="4879309"/>
            <a:ext cx="20794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Doksan dokuz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6" name="Dikdörtgen 65"/>
          <p:cNvSpPr/>
          <p:nvPr/>
        </p:nvSpPr>
        <p:spPr>
          <a:xfrm>
            <a:off x="5527069" y="3334798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7004152" y="3318033"/>
            <a:ext cx="11652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Basamağı</a:t>
            </a:r>
            <a:endParaRPr kumimoji="0" lang="tr-TR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5921719" y="4130119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" name="Dikdörtgen 68"/>
          <p:cNvSpPr/>
          <p:nvPr/>
        </p:nvSpPr>
        <p:spPr>
          <a:xfrm>
            <a:off x="7394655" y="4130119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Sağ Ok 11"/>
          <p:cNvSpPr/>
          <p:nvPr/>
        </p:nvSpPr>
        <p:spPr>
          <a:xfrm rot="8373161">
            <a:off x="6175966" y="3184092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Sağ Ok 69"/>
          <p:cNvSpPr/>
          <p:nvPr/>
        </p:nvSpPr>
        <p:spPr>
          <a:xfrm rot="2264137">
            <a:off x="7051449" y="3143466"/>
            <a:ext cx="475511" cy="15075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Çözüm"/>
          <p:cNvSpPr/>
          <p:nvPr/>
        </p:nvSpPr>
        <p:spPr>
          <a:xfrm>
            <a:off x="5327404" y="5905092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69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498112" y="2027640"/>
            <a:ext cx="1903228" cy="2573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124142" y="3885034"/>
            <a:ext cx="1604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İki Basamaklı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Sayılar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(5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</a:t>
            </a:r>
            <a:r>
              <a:rPr kumimoji="0" lang="tr-TR" sz="2400" b="0" i="0" u="none" strike="noStrike" kern="1200" cap="none" spc="0" normalizeH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onluk bloklarla gösterilmiş</a:t>
            </a: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sayıların</a:t>
            </a:r>
            <a:r>
              <a:rPr kumimoji="0" lang="tr-TR" sz="2400" b="0" i="0" u="none" strike="noStrike" kern="1200" cap="none" spc="0" normalizeH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onluk ve birlik sayıları ile okunuşlarını yazalım.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Diğer Sayı">
            <a:hlinkClick r:id="" action="ppaction://hlinkshowjump?jump=nextslide"/>
          </p:cNvPr>
          <p:cNvSpPr/>
          <p:nvPr/>
        </p:nvSpPr>
        <p:spPr>
          <a:xfrm>
            <a:off x="6455372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Diğer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Küp 17"/>
          <p:cNvSpPr/>
          <p:nvPr/>
        </p:nvSpPr>
        <p:spPr>
          <a:xfrm>
            <a:off x="3817331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33" name="Küp 17"/>
          <p:cNvSpPr/>
          <p:nvPr/>
        </p:nvSpPr>
        <p:spPr>
          <a:xfrm>
            <a:off x="3817331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34" name="Küp 17"/>
          <p:cNvSpPr/>
          <p:nvPr/>
        </p:nvSpPr>
        <p:spPr>
          <a:xfrm>
            <a:off x="3817331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40" name="Küp 17"/>
          <p:cNvSpPr/>
          <p:nvPr/>
        </p:nvSpPr>
        <p:spPr>
          <a:xfrm>
            <a:off x="3817331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41" name="Küp 17"/>
          <p:cNvSpPr/>
          <p:nvPr/>
        </p:nvSpPr>
        <p:spPr>
          <a:xfrm>
            <a:off x="3816000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43" name="Küp 17"/>
          <p:cNvSpPr/>
          <p:nvPr/>
        </p:nvSpPr>
        <p:spPr>
          <a:xfrm>
            <a:off x="3816000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46" name="Küp 17"/>
          <p:cNvSpPr/>
          <p:nvPr/>
        </p:nvSpPr>
        <p:spPr>
          <a:xfrm>
            <a:off x="3817331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48" name="Küp 17"/>
          <p:cNvSpPr/>
          <p:nvPr/>
        </p:nvSpPr>
        <p:spPr>
          <a:xfrm>
            <a:off x="3816000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49" name="Küp 17"/>
          <p:cNvSpPr/>
          <p:nvPr/>
        </p:nvSpPr>
        <p:spPr>
          <a:xfrm>
            <a:off x="3816000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50" name="Küp 17"/>
          <p:cNvSpPr/>
          <p:nvPr/>
        </p:nvSpPr>
        <p:spPr>
          <a:xfrm>
            <a:off x="3816000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3" name="Küp 17"/>
          <p:cNvSpPr/>
          <p:nvPr/>
        </p:nvSpPr>
        <p:spPr>
          <a:xfrm>
            <a:off x="4312276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4" name="Küp 17"/>
          <p:cNvSpPr/>
          <p:nvPr/>
        </p:nvSpPr>
        <p:spPr>
          <a:xfrm>
            <a:off x="4312276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5" name="Küp 17"/>
          <p:cNvSpPr/>
          <p:nvPr/>
        </p:nvSpPr>
        <p:spPr>
          <a:xfrm>
            <a:off x="4312276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6" name="Küp 17"/>
          <p:cNvSpPr/>
          <p:nvPr/>
        </p:nvSpPr>
        <p:spPr>
          <a:xfrm>
            <a:off x="4312276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7" name="Küp 17"/>
          <p:cNvSpPr/>
          <p:nvPr/>
        </p:nvSpPr>
        <p:spPr>
          <a:xfrm>
            <a:off x="4310945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8" name="Küp 17"/>
          <p:cNvSpPr/>
          <p:nvPr/>
        </p:nvSpPr>
        <p:spPr>
          <a:xfrm>
            <a:off x="4310945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79" name="Küp 17"/>
          <p:cNvSpPr/>
          <p:nvPr/>
        </p:nvSpPr>
        <p:spPr>
          <a:xfrm>
            <a:off x="4312276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80" name="Küp 17"/>
          <p:cNvSpPr/>
          <p:nvPr/>
        </p:nvSpPr>
        <p:spPr>
          <a:xfrm>
            <a:off x="4310945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81" name="Küp 17"/>
          <p:cNvSpPr/>
          <p:nvPr/>
        </p:nvSpPr>
        <p:spPr>
          <a:xfrm>
            <a:off x="4310945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82" name="Küp 17"/>
          <p:cNvSpPr/>
          <p:nvPr/>
        </p:nvSpPr>
        <p:spPr>
          <a:xfrm>
            <a:off x="4310945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83" name="Küp 17"/>
          <p:cNvSpPr/>
          <p:nvPr/>
        </p:nvSpPr>
        <p:spPr>
          <a:xfrm>
            <a:off x="4809218" y="4140336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84" name="Küp 17"/>
          <p:cNvSpPr/>
          <p:nvPr/>
        </p:nvSpPr>
        <p:spPr>
          <a:xfrm>
            <a:off x="4809218" y="3701526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85" name="Küp 17"/>
          <p:cNvSpPr/>
          <p:nvPr/>
        </p:nvSpPr>
        <p:spPr>
          <a:xfrm>
            <a:off x="4809218" y="3257749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1453" y="2325163"/>
            <a:ext cx="26327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onluk, 3 birlik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12340" y="2904273"/>
            <a:ext cx="2133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+ 3 = 23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665682" y="3527608"/>
            <a:ext cx="14638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Yirmi üç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Çözüm"/>
          <p:cNvSpPr/>
          <p:nvPr/>
        </p:nvSpPr>
        <p:spPr>
          <a:xfrm>
            <a:off x="5004463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73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2" grpId="0"/>
      <p:bldP spid="86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051544" y="2027640"/>
            <a:ext cx="2874940" cy="2573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129956" y="3866923"/>
            <a:ext cx="1532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İki Basamaklı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rgbClr val="523100"/>
                </a:solidFill>
                <a:latin typeface="Tahoma"/>
              </a:rPr>
              <a:t>Sayılar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(6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onluk bloklarla gösterilmiş sayıların onluk ve birlik sayıları ile okunuşlarını yazalım.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Diğer Sayı">
            <a:hlinkClick r:id="" action="ppaction://hlinkshowjump?jump=nextslide"/>
          </p:cNvPr>
          <p:cNvSpPr/>
          <p:nvPr/>
        </p:nvSpPr>
        <p:spPr>
          <a:xfrm>
            <a:off x="6455372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Diğer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Küp 17"/>
          <p:cNvSpPr/>
          <p:nvPr/>
        </p:nvSpPr>
        <p:spPr>
          <a:xfrm>
            <a:off x="3817331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Küp 17"/>
          <p:cNvSpPr/>
          <p:nvPr/>
        </p:nvSpPr>
        <p:spPr>
          <a:xfrm>
            <a:off x="3817331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4" name="Küp 17"/>
          <p:cNvSpPr/>
          <p:nvPr/>
        </p:nvSpPr>
        <p:spPr>
          <a:xfrm>
            <a:off x="3817331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" name="Küp 17"/>
          <p:cNvSpPr/>
          <p:nvPr/>
        </p:nvSpPr>
        <p:spPr>
          <a:xfrm>
            <a:off x="3817331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Küp 17"/>
          <p:cNvSpPr/>
          <p:nvPr/>
        </p:nvSpPr>
        <p:spPr>
          <a:xfrm>
            <a:off x="3816000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3" name="Küp 17"/>
          <p:cNvSpPr/>
          <p:nvPr/>
        </p:nvSpPr>
        <p:spPr>
          <a:xfrm>
            <a:off x="3816000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" name="Küp 17"/>
          <p:cNvSpPr/>
          <p:nvPr/>
        </p:nvSpPr>
        <p:spPr>
          <a:xfrm>
            <a:off x="3817331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" name="Küp 17"/>
          <p:cNvSpPr/>
          <p:nvPr/>
        </p:nvSpPr>
        <p:spPr>
          <a:xfrm>
            <a:off x="3816000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" name="Küp 17"/>
          <p:cNvSpPr/>
          <p:nvPr/>
        </p:nvSpPr>
        <p:spPr>
          <a:xfrm>
            <a:off x="3816000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" name="Küp 17"/>
          <p:cNvSpPr/>
          <p:nvPr/>
        </p:nvSpPr>
        <p:spPr>
          <a:xfrm>
            <a:off x="3816000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3" name="Küp 17"/>
          <p:cNvSpPr/>
          <p:nvPr/>
        </p:nvSpPr>
        <p:spPr>
          <a:xfrm>
            <a:off x="4312276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4" name="Küp 17"/>
          <p:cNvSpPr/>
          <p:nvPr/>
        </p:nvSpPr>
        <p:spPr>
          <a:xfrm>
            <a:off x="4312276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5" name="Küp 17"/>
          <p:cNvSpPr/>
          <p:nvPr/>
        </p:nvSpPr>
        <p:spPr>
          <a:xfrm>
            <a:off x="4312276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" name="Küp 17"/>
          <p:cNvSpPr/>
          <p:nvPr/>
        </p:nvSpPr>
        <p:spPr>
          <a:xfrm>
            <a:off x="4312276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7" name="Küp 17"/>
          <p:cNvSpPr/>
          <p:nvPr/>
        </p:nvSpPr>
        <p:spPr>
          <a:xfrm>
            <a:off x="4310945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8" name="Küp 17"/>
          <p:cNvSpPr/>
          <p:nvPr/>
        </p:nvSpPr>
        <p:spPr>
          <a:xfrm>
            <a:off x="4310945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9" name="Küp 17"/>
          <p:cNvSpPr/>
          <p:nvPr/>
        </p:nvSpPr>
        <p:spPr>
          <a:xfrm>
            <a:off x="4312276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0" name="Küp 17"/>
          <p:cNvSpPr/>
          <p:nvPr/>
        </p:nvSpPr>
        <p:spPr>
          <a:xfrm>
            <a:off x="4310945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1" name="Küp 17"/>
          <p:cNvSpPr/>
          <p:nvPr/>
        </p:nvSpPr>
        <p:spPr>
          <a:xfrm>
            <a:off x="4310945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2" name="Küp 17"/>
          <p:cNvSpPr/>
          <p:nvPr/>
        </p:nvSpPr>
        <p:spPr>
          <a:xfrm>
            <a:off x="4310945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1453" y="2325163"/>
            <a:ext cx="26327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 onluk, 0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12340" y="2904273"/>
            <a:ext cx="2133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50 + 0 </a:t>
            </a:r>
            <a:r>
              <a:rPr kumimoji="0" lang="tr-TR" sz="2800" b="0" i="0" u="none" strike="noStrike" kern="1200" cap="none" spc="0" normalizeH="0" baseline="0" noProof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= 50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80989" y="3527608"/>
            <a:ext cx="6332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Elli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" name="Çözüm"/>
          <p:cNvSpPr/>
          <p:nvPr/>
        </p:nvSpPr>
        <p:spPr>
          <a:xfrm>
            <a:off x="5004463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Küp 17"/>
          <p:cNvSpPr/>
          <p:nvPr/>
        </p:nvSpPr>
        <p:spPr>
          <a:xfrm>
            <a:off x="3287800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Küp 17"/>
          <p:cNvSpPr/>
          <p:nvPr/>
        </p:nvSpPr>
        <p:spPr>
          <a:xfrm>
            <a:off x="3287800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Küp 17"/>
          <p:cNvSpPr/>
          <p:nvPr/>
        </p:nvSpPr>
        <p:spPr>
          <a:xfrm>
            <a:off x="3287800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Küp 17"/>
          <p:cNvSpPr/>
          <p:nvPr/>
        </p:nvSpPr>
        <p:spPr>
          <a:xfrm>
            <a:off x="3287800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Küp 17"/>
          <p:cNvSpPr/>
          <p:nvPr/>
        </p:nvSpPr>
        <p:spPr>
          <a:xfrm>
            <a:off x="3286469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" name="Küp 17"/>
          <p:cNvSpPr/>
          <p:nvPr/>
        </p:nvSpPr>
        <p:spPr>
          <a:xfrm>
            <a:off x="3286469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" name="Küp 17"/>
          <p:cNvSpPr/>
          <p:nvPr/>
        </p:nvSpPr>
        <p:spPr>
          <a:xfrm>
            <a:off x="3287800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5" name="Küp 17"/>
          <p:cNvSpPr/>
          <p:nvPr/>
        </p:nvSpPr>
        <p:spPr>
          <a:xfrm>
            <a:off x="3286469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6" name="Küp 17"/>
          <p:cNvSpPr/>
          <p:nvPr/>
        </p:nvSpPr>
        <p:spPr>
          <a:xfrm>
            <a:off x="3286469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7" name="Küp 17"/>
          <p:cNvSpPr/>
          <p:nvPr/>
        </p:nvSpPr>
        <p:spPr>
          <a:xfrm>
            <a:off x="3286469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8" name="Küp 17"/>
          <p:cNvSpPr/>
          <p:nvPr/>
        </p:nvSpPr>
        <p:spPr>
          <a:xfrm>
            <a:off x="4810567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9" name="Küp 17"/>
          <p:cNvSpPr/>
          <p:nvPr/>
        </p:nvSpPr>
        <p:spPr>
          <a:xfrm>
            <a:off x="4810567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0" name="Küp 17"/>
          <p:cNvSpPr/>
          <p:nvPr/>
        </p:nvSpPr>
        <p:spPr>
          <a:xfrm>
            <a:off x="4810567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1" name="Küp 17"/>
          <p:cNvSpPr/>
          <p:nvPr/>
        </p:nvSpPr>
        <p:spPr>
          <a:xfrm>
            <a:off x="4810567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2" name="Küp 17"/>
          <p:cNvSpPr/>
          <p:nvPr/>
        </p:nvSpPr>
        <p:spPr>
          <a:xfrm>
            <a:off x="4809236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3" name="Küp 17"/>
          <p:cNvSpPr/>
          <p:nvPr/>
        </p:nvSpPr>
        <p:spPr>
          <a:xfrm>
            <a:off x="4809236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4" name="Küp 17"/>
          <p:cNvSpPr/>
          <p:nvPr/>
        </p:nvSpPr>
        <p:spPr>
          <a:xfrm>
            <a:off x="4810567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5" name="Küp 17"/>
          <p:cNvSpPr/>
          <p:nvPr/>
        </p:nvSpPr>
        <p:spPr>
          <a:xfrm>
            <a:off x="4809236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6" name="Küp 17"/>
          <p:cNvSpPr/>
          <p:nvPr/>
        </p:nvSpPr>
        <p:spPr>
          <a:xfrm>
            <a:off x="4809236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7" name="Küp 17"/>
          <p:cNvSpPr/>
          <p:nvPr/>
        </p:nvSpPr>
        <p:spPr>
          <a:xfrm>
            <a:off x="4809236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Küp 17"/>
          <p:cNvSpPr/>
          <p:nvPr/>
        </p:nvSpPr>
        <p:spPr>
          <a:xfrm>
            <a:off x="5348946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" name="Küp 17"/>
          <p:cNvSpPr/>
          <p:nvPr/>
        </p:nvSpPr>
        <p:spPr>
          <a:xfrm>
            <a:off x="5348946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Küp 17"/>
          <p:cNvSpPr/>
          <p:nvPr/>
        </p:nvSpPr>
        <p:spPr>
          <a:xfrm>
            <a:off x="5348946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1" name="Küp 17"/>
          <p:cNvSpPr/>
          <p:nvPr/>
        </p:nvSpPr>
        <p:spPr>
          <a:xfrm>
            <a:off x="5348946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2" name="Küp 17"/>
          <p:cNvSpPr/>
          <p:nvPr/>
        </p:nvSpPr>
        <p:spPr>
          <a:xfrm>
            <a:off x="5347615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9" name="Küp 17"/>
          <p:cNvSpPr/>
          <p:nvPr/>
        </p:nvSpPr>
        <p:spPr>
          <a:xfrm>
            <a:off x="5347615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0" name="Küp 17"/>
          <p:cNvSpPr/>
          <p:nvPr/>
        </p:nvSpPr>
        <p:spPr>
          <a:xfrm>
            <a:off x="5348946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1" name="Küp 17"/>
          <p:cNvSpPr/>
          <p:nvPr/>
        </p:nvSpPr>
        <p:spPr>
          <a:xfrm>
            <a:off x="5347615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2" name="Küp 17"/>
          <p:cNvSpPr/>
          <p:nvPr/>
        </p:nvSpPr>
        <p:spPr>
          <a:xfrm>
            <a:off x="5347615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3" name="Küp 17"/>
          <p:cNvSpPr/>
          <p:nvPr/>
        </p:nvSpPr>
        <p:spPr>
          <a:xfrm>
            <a:off x="5347615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2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2" grpId="0"/>
      <p:bldP spid="86" grpId="0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386752" y="2027640"/>
            <a:ext cx="2539732" cy="2573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124635" y="3866923"/>
            <a:ext cx="1604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İki Basamaklı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Sayılar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(7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onluk bloklarla gösterilmiş sayıların onluk ve birlik sayıları ile okunuşlarını yazalım.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Diğer Sayı">
            <a:hlinkClick r:id="" action="ppaction://hlinkshowjump?jump=nextslide"/>
          </p:cNvPr>
          <p:cNvSpPr/>
          <p:nvPr/>
        </p:nvSpPr>
        <p:spPr>
          <a:xfrm>
            <a:off x="6455372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Diğer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Küp 17"/>
          <p:cNvSpPr/>
          <p:nvPr/>
        </p:nvSpPr>
        <p:spPr>
          <a:xfrm>
            <a:off x="3817331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3" name="Küp 17"/>
          <p:cNvSpPr/>
          <p:nvPr/>
        </p:nvSpPr>
        <p:spPr>
          <a:xfrm>
            <a:off x="3817331" y="388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4" name="Küp 17"/>
          <p:cNvSpPr/>
          <p:nvPr/>
        </p:nvSpPr>
        <p:spPr>
          <a:xfrm>
            <a:off x="3817331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" name="Küp 17"/>
          <p:cNvSpPr/>
          <p:nvPr/>
        </p:nvSpPr>
        <p:spPr>
          <a:xfrm>
            <a:off x="3817331" y="345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Küp 17"/>
          <p:cNvSpPr/>
          <p:nvPr/>
        </p:nvSpPr>
        <p:spPr>
          <a:xfrm>
            <a:off x="3816000" y="324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3" name="Küp 17"/>
          <p:cNvSpPr/>
          <p:nvPr/>
        </p:nvSpPr>
        <p:spPr>
          <a:xfrm>
            <a:off x="3816000" y="302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" name="Küp 17"/>
          <p:cNvSpPr/>
          <p:nvPr/>
        </p:nvSpPr>
        <p:spPr>
          <a:xfrm>
            <a:off x="3817331" y="2808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" name="Küp 17"/>
          <p:cNvSpPr/>
          <p:nvPr/>
        </p:nvSpPr>
        <p:spPr>
          <a:xfrm>
            <a:off x="3816000" y="259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" name="Küp 17"/>
          <p:cNvSpPr/>
          <p:nvPr/>
        </p:nvSpPr>
        <p:spPr>
          <a:xfrm>
            <a:off x="3816000" y="2376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" name="Küp 17"/>
          <p:cNvSpPr/>
          <p:nvPr/>
        </p:nvSpPr>
        <p:spPr>
          <a:xfrm>
            <a:off x="3816000" y="2160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1453" y="2325163"/>
            <a:ext cx="26327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 onluk, 9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12340" y="2904273"/>
            <a:ext cx="2133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 + 9 = 19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555076" y="3527608"/>
            <a:ext cx="16850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 dokuz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" name="Çözüm"/>
          <p:cNvSpPr/>
          <p:nvPr/>
        </p:nvSpPr>
        <p:spPr>
          <a:xfrm>
            <a:off x="5004463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Küp 17"/>
          <p:cNvSpPr/>
          <p:nvPr/>
        </p:nvSpPr>
        <p:spPr>
          <a:xfrm>
            <a:off x="5348946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Küp 17"/>
          <p:cNvSpPr/>
          <p:nvPr/>
        </p:nvSpPr>
        <p:spPr>
          <a:xfrm>
            <a:off x="4850343" y="2793102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1" name="Küp 17"/>
          <p:cNvSpPr/>
          <p:nvPr/>
        </p:nvSpPr>
        <p:spPr>
          <a:xfrm>
            <a:off x="4835089" y="3235367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2" name="Küp 17"/>
          <p:cNvSpPr/>
          <p:nvPr/>
        </p:nvSpPr>
        <p:spPr>
          <a:xfrm>
            <a:off x="4836064" y="3677632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9" name="Küp 17"/>
          <p:cNvSpPr/>
          <p:nvPr/>
        </p:nvSpPr>
        <p:spPr>
          <a:xfrm>
            <a:off x="4818242" y="4110897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0" name="Küp 17"/>
          <p:cNvSpPr/>
          <p:nvPr/>
        </p:nvSpPr>
        <p:spPr>
          <a:xfrm>
            <a:off x="4349117" y="276172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1" name="Küp 17"/>
          <p:cNvSpPr/>
          <p:nvPr/>
        </p:nvSpPr>
        <p:spPr>
          <a:xfrm>
            <a:off x="4326210" y="3213835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2" name="Küp 17"/>
          <p:cNvSpPr/>
          <p:nvPr/>
        </p:nvSpPr>
        <p:spPr>
          <a:xfrm>
            <a:off x="4321300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3" name="Küp 17"/>
          <p:cNvSpPr/>
          <p:nvPr/>
        </p:nvSpPr>
        <p:spPr>
          <a:xfrm>
            <a:off x="4321300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91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2" grpId="0"/>
      <p:bldP spid="86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796084" y="2027640"/>
            <a:ext cx="1765108" cy="2573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 BASAMAKLI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DOĞAL SAYILAR</a:t>
            </a:r>
            <a:endParaRPr kumimoji="0" lang="tr-TR" sz="1800" b="1" i="0" u="none" strike="noStrike" kern="1200" cap="none" spc="0" normalizeH="0" baseline="0" noProof="0" dirty="0">
              <a:ln/>
              <a:pattFill prst="dkUpDiag">
                <a:fgClr>
                  <a:srgbClr val="FFFFFF">
                    <a:lumMod val="50000"/>
                  </a:srgbClr>
                </a:fgClr>
                <a:bgClr>
                  <a:srgbClr val="000000">
                    <a:lumMod val="75000"/>
                    <a:lumOff val="25000"/>
                  </a:srgbClr>
                </a:bgClr>
              </a:pattFill>
              <a:effectLst>
                <a:outerShdw blurRad="38100" dist="19050" dir="2700000" algn="tl" rotWithShape="0">
                  <a:srgbClr val="000000">
                    <a:lumMod val="50000"/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129956" y="3885034"/>
            <a:ext cx="1532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İki Basamaklı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rgbClr val="523100"/>
                </a:solidFill>
                <a:latin typeface="Tahoma"/>
              </a:rPr>
              <a:t>Sayılar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(8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–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21)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5231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64548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onluk bloklarla gösterilmiş sayıların onluk ve birlik sayıları ile okunuşlarını yazalım.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3" name="Diğer Sayı">
            <a:hlinkClick r:id="" action="ppaction://hlinkshowjump?jump=nextslide"/>
          </p:cNvPr>
          <p:cNvSpPr/>
          <p:nvPr/>
        </p:nvSpPr>
        <p:spPr>
          <a:xfrm>
            <a:off x="6455372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Diğer Sayı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1453" y="2325163"/>
            <a:ext cx="26327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 onluk, 7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07907" y="2904273"/>
            <a:ext cx="17427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 + 7 = 7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977821" y="3527608"/>
            <a:ext cx="8395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Yedi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" name="Çözüm"/>
          <p:cNvSpPr/>
          <p:nvPr/>
        </p:nvSpPr>
        <p:spPr>
          <a:xfrm>
            <a:off x="5004463" y="5989444"/>
            <a:ext cx="1262378" cy="423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Çözüm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1" name="Küp 17"/>
          <p:cNvSpPr/>
          <p:nvPr/>
        </p:nvSpPr>
        <p:spPr>
          <a:xfrm>
            <a:off x="4835089" y="3235367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2" name="Küp 17"/>
          <p:cNvSpPr/>
          <p:nvPr/>
        </p:nvSpPr>
        <p:spPr>
          <a:xfrm>
            <a:off x="4836064" y="3677632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9" name="Küp 17"/>
          <p:cNvSpPr/>
          <p:nvPr/>
        </p:nvSpPr>
        <p:spPr>
          <a:xfrm>
            <a:off x="4818242" y="4110897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0" name="Küp 17"/>
          <p:cNvSpPr/>
          <p:nvPr/>
        </p:nvSpPr>
        <p:spPr>
          <a:xfrm>
            <a:off x="4349117" y="276172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1" name="Küp 17"/>
          <p:cNvSpPr/>
          <p:nvPr/>
        </p:nvSpPr>
        <p:spPr>
          <a:xfrm>
            <a:off x="4326210" y="3213835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2" name="Küp 17"/>
          <p:cNvSpPr/>
          <p:nvPr/>
        </p:nvSpPr>
        <p:spPr>
          <a:xfrm>
            <a:off x="4321300" y="3672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3" name="Küp 17"/>
          <p:cNvSpPr/>
          <p:nvPr/>
        </p:nvSpPr>
        <p:spPr>
          <a:xfrm>
            <a:off x="4321300" y="4104000"/>
            <a:ext cx="287348" cy="28760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1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2" grpId="0"/>
      <p:bldP spid="86" grpId="0"/>
      <p:bldP spid="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897</Words>
  <Application>Microsoft Office PowerPoint</Application>
  <PresentationFormat>Widescreen</PresentationFormat>
  <Paragraphs>351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208</cp:revision>
  <dcterms:created xsi:type="dcterms:W3CDTF">2015-08-18T22:48:21Z</dcterms:created>
  <dcterms:modified xsi:type="dcterms:W3CDTF">2017-10-02T17:18:48Z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